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80" r:id="rId2"/>
    <p:sldId id="273" r:id="rId3"/>
    <p:sldId id="256" r:id="rId4"/>
    <p:sldId id="260" r:id="rId5"/>
    <p:sldId id="259" r:id="rId6"/>
    <p:sldId id="275" r:id="rId7"/>
    <p:sldId id="272" r:id="rId8"/>
    <p:sldId id="276" r:id="rId9"/>
    <p:sldId id="277" r:id="rId10"/>
    <p:sldId id="278" r:id="rId11"/>
    <p:sldId id="279" r:id="rId12"/>
    <p:sldId id="287" r:id="rId13"/>
    <p:sldId id="286" r:id="rId14"/>
    <p:sldId id="288" r:id="rId15"/>
    <p:sldId id="289" r:id="rId16"/>
    <p:sldId id="281" r:id="rId17"/>
    <p:sldId id="285" r:id="rId18"/>
    <p:sldId id="283" r:id="rId19"/>
    <p:sldId id="284" r:id="rId20"/>
    <p:sldId id="263" r:id="rId21"/>
    <p:sldId id="274" r:id="rId22"/>
    <p:sldId id="266" r:id="rId23"/>
    <p:sldId id="261" r:id="rId24"/>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F4F7"/>
    <a:srgbClr val="99CCFF"/>
    <a:srgbClr val="0033CC"/>
    <a:srgbClr val="2C92AD"/>
    <a:srgbClr val="F9C7C6"/>
    <a:srgbClr val="FFBF02"/>
    <a:srgbClr val="0000CC"/>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83" autoAdjust="0"/>
    <p:restoredTop sz="94660"/>
  </p:normalViewPr>
  <p:slideViewPr>
    <p:cSldViewPr snapToGrid="0">
      <p:cViewPr varScale="1">
        <p:scale>
          <a:sx n="128" d="100"/>
          <a:sy n="128" d="100"/>
        </p:scale>
        <p:origin x="39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de-DE" smtClean="0"/>
              <a:t>Titelmasterformat durch Klicken bearbeiten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82E7C583-C348-42D5-B835-6B87C2101661}" type="datetimeFigureOut">
              <a:rPr lang="de-DE" smtClean="0"/>
              <a:t>03.04.2023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1FDC863-C54F-46B7-A99A-614B568F1376}" type="slidenum">
              <a:rPr lang="de-DE" smtClean="0"/>
              <a:t>‹Nr.›</a:t>
            </a:fld>
            <a:endParaRPr lang="de-DE"/>
          </a:p>
        </p:txBody>
      </p:sp>
    </p:spTree>
    <p:extLst>
      <p:ext uri="{BB962C8B-B14F-4D97-AF65-F5344CB8AC3E}">
        <p14:creationId xmlns:p14="http://schemas.microsoft.com/office/powerpoint/2010/main" val="426682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82E7C583-C348-42D5-B835-6B87C2101661}" type="datetimeFigureOut">
              <a:rPr lang="de-DE" smtClean="0"/>
              <a:t>03.04.2023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01FDC863-C54F-46B7-A99A-614B568F1376}" type="slidenum">
              <a:rPr lang="de-DE" smtClean="0"/>
              <a:t>‹Nr.›</a:t>
            </a:fld>
            <a:endParaRPr lang="de-DE"/>
          </a:p>
        </p:txBody>
      </p:sp>
    </p:spTree>
    <p:extLst>
      <p:ext uri="{BB962C8B-B14F-4D97-AF65-F5344CB8AC3E}">
        <p14:creationId xmlns:p14="http://schemas.microsoft.com/office/powerpoint/2010/main" val="196613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de-DE" smtClean="0"/>
              <a:t>Titelmasterformat durch Klicken bearbeiten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82E7C583-C348-42D5-B835-6B87C2101661}" type="datetimeFigureOut">
              <a:rPr lang="de-DE" smtClean="0"/>
              <a:t>03.04.2023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1FDC863-C54F-46B7-A99A-614B568F1376}" type="slidenum">
              <a:rPr lang="de-DE" smtClean="0"/>
              <a:t>‹Nr.›</a:t>
            </a:fld>
            <a:endParaRPr lang="de-DE"/>
          </a:p>
        </p:txBody>
      </p:sp>
    </p:spTree>
    <p:extLst>
      <p:ext uri="{BB962C8B-B14F-4D97-AF65-F5344CB8AC3E}">
        <p14:creationId xmlns:p14="http://schemas.microsoft.com/office/powerpoint/2010/main" val="3315921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de-DE" smtClean="0"/>
              <a:t>Titelmasterformat durch Klicken bearbeiten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de-DE" smtClean="0"/>
              <a:t>Formatvorlagen des Textmasters bearbeiten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82E7C583-C348-42D5-B835-6B87C2101661}" type="datetimeFigureOut">
              <a:rPr lang="de-DE" smtClean="0"/>
              <a:t>03.04.2023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1FDC863-C54F-46B7-A99A-614B568F1376}" type="slidenum">
              <a:rPr lang="de-DE" smtClean="0"/>
              <a:t>‹Nr.›</a:t>
            </a:fld>
            <a:endParaRPr lang="de-DE"/>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31055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82E7C583-C348-42D5-B835-6B87C2101661}" type="datetimeFigureOut">
              <a:rPr lang="de-DE" smtClean="0"/>
              <a:t>03.04.2023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1FDC863-C54F-46B7-A99A-614B568F1376}" type="slidenum">
              <a:rPr lang="de-DE" smtClean="0"/>
              <a:t>‹Nr.›</a:t>
            </a:fld>
            <a:endParaRPr lang="de-DE"/>
          </a:p>
        </p:txBody>
      </p:sp>
    </p:spTree>
    <p:extLst>
      <p:ext uri="{BB962C8B-B14F-4D97-AF65-F5344CB8AC3E}">
        <p14:creationId xmlns:p14="http://schemas.microsoft.com/office/powerpoint/2010/main" val="1461132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2E7C583-C348-42D5-B835-6B87C2101661}" type="datetimeFigureOut">
              <a:rPr lang="de-DE" smtClean="0"/>
              <a:t>03.04.2023</a:t>
            </a:fld>
            <a:endParaRPr lang="de-DE"/>
          </a:p>
        </p:txBody>
      </p:sp>
      <p:sp>
        <p:nvSpPr>
          <p:cNvPr id="4"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1FDC863-C54F-46B7-A99A-614B568F1376}" type="slidenum">
              <a:rPr lang="de-DE" smtClean="0"/>
              <a:t>‹Nr.›</a:t>
            </a:fld>
            <a:endParaRPr lang="de-DE"/>
          </a:p>
        </p:txBody>
      </p:sp>
    </p:spTree>
    <p:extLst>
      <p:ext uri="{BB962C8B-B14F-4D97-AF65-F5344CB8AC3E}">
        <p14:creationId xmlns:p14="http://schemas.microsoft.com/office/powerpoint/2010/main" val="2704992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2E7C583-C348-42D5-B835-6B87C2101661}" type="datetimeFigureOut">
              <a:rPr lang="de-DE" smtClean="0"/>
              <a:t>03.04.2023</a:t>
            </a:fld>
            <a:endParaRPr lang="de-DE"/>
          </a:p>
        </p:txBody>
      </p:sp>
      <p:sp>
        <p:nvSpPr>
          <p:cNvPr id="4"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1FDC863-C54F-46B7-A99A-614B568F1376}" type="slidenum">
              <a:rPr lang="de-DE" smtClean="0"/>
              <a:t>‹Nr.›</a:t>
            </a:fld>
            <a:endParaRPr lang="de-DE"/>
          </a:p>
        </p:txBody>
      </p:sp>
    </p:spTree>
    <p:extLst>
      <p:ext uri="{BB962C8B-B14F-4D97-AF65-F5344CB8AC3E}">
        <p14:creationId xmlns:p14="http://schemas.microsoft.com/office/powerpoint/2010/main" val="2737545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nchor="t" anchorCtr="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82E7C583-C348-42D5-B835-6B87C2101661}" type="datetimeFigureOut">
              <a:rPr lang="de-DE" smtClean="0"/>
              <a:t>03.04.2023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1FDC863-C54F-46B7-A99A-614B568F1376}" type="slidenum">
              <a:rPr lang="de-DE" smtClean="0"/>
              <a:t>‹Nr.›</a:t>
            </a:fld>
            <a:endParaRPr lang="de-DE"/>
          </a:p>
        </p:txBody>
      </p:sp>
    </p:spTree>
    <p:extLst>
      <p:ext uri="{BB962C8B-B14F-4D97-AF65-F5344CB8AC3E}">
        <p14:creationId xmlns:p14="http://schemas.microsoft.com/office/powerpoint/2010/main" val="2915859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82E7C583-C348-42D5-B835-6B87C2101661}" type="datetimeFigureOut">
              <a:rPr lang="de-DE" smtClean="0"/>
              <a:t>03.04.2023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1FDC863-C54F-46B7-A99A-614B568F1376}" type="slidenum">
              <a:rPr lang="de-DE" smtClean="0"/>
              <a:t>‹Nr.›</a:t>
            </a:fld>
            <a:endParaRPr lang="de-DE"/>
          </a:p>
        </p:txBody>
      </p:sp>
    </p:spTree>
    <p:extLst>
      <p:ext uri="{BB962C8B-B14F-4D97-AF65-F5344CB8AC3E}">
        <p14:creationId xmlns:p14="http://schemas.microsoft.com/office/powerpoint/2010/main" val="1469819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3"/>
          <p:cNvSpPr>
            <a:spLocks noGrp="1"/>
          </p:cNvSpPr>
          <p:nvPr>
            <p:ph type="dt" sz="half" idx="10"/>
          </p:nvPr>
        </p:nvSpPr>
        <p:spPr/>
        <p:txBody>
          <a:bodyPr/>
          <a:lstStyle/>
          <a:p>
            <a:fld id="{82E7C583-C348-42D5-B835-6B87C2101661}" type="datetimeFigureOut">
              <a:rPr lang="de-DE" smtClean="0"/>
              <a:t>03.04.2023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1FDC863-C54F-46B7-A99A-614B568F1376}" type="slidenum">
              <a:rPr lang="de-DE" smtClean="0"/>
              <a:t>‹Nr.›</a:t>
            </a:fld>
            <a:endParaRPr lang="de-DE"/>
          </a:p>
        </p:txBody>
      </p:sp>
    </p:spTree>
    <p:extLst>
      <p:ext uri="{BB962C8B-B14F-4D97-AF65-F5344CB8AC3E}">
        <p14:creationId xmlns:p14="http://schemas.microsoft.com/office/powerpoint/2010/main" val="1678493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82E7C583-C348-42D5-B835-6B87C2101661}" type="datetimeFigureOut">
              <a:rPr lang="de-DE" smtClean="0"/>
              <a:t>03.04.2023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1FDC863-C54F-46B7-A99A-614B568F1376}" type="slidenum">
              <a:rPr lang="de-DE" smtClean="0"/>
              <a:t>‹Nr.›</a:t>
            </a:fld>
            <a:endParaRPr lang="de-DE"/>
          </a:p>
        </p:txBody>
      </p:sp>
    </p:spTree>
    <p:extLst>
      <p:ext uri="{BB962C8B-B14F-4D97-AF65-F5344CB8AC3E}">
        <p14:creationId xmlns:p14="http://schemas.microsoft.com/office/powerpoint/2010/main" val="289024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82E7C583-C348-42D5-B835-6B87C2101661}" type="datetimeFigureOut">
              <a:rPr lang="de-DE" smtClean="0"/>
              <a:t>03.04.2023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01FDC863-C54F-46B7-A99A-614B568F1376}" type="slidenum">
              <a:rPr lang="de-DE" smtClean="0"/>
              <a:t>‹Nr.›</a:t>
            </a:fld>
            <a:endParaRPr lang="de-DE"/>
          </a:p>
        </p:txBody>
      </p:sp>
    </p:spTree>
    <p:extLst>
      <p:ext uri="{BB962C8B-B14F-4D97-AF65-F5344CB8AC3E}">
        <p14:creationId xmlns:p14="http://schemas.microsoft.com/office/powerpoint/2010/main" val="587455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82E7C583-C348-42D5-B835-6B87C2101661}" type="datetimeFigureOut">
              <a:rPr lang="de-DE" smtClean="0"/>
              <a:t>03.04.2023</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01FDC863-C54F-46B7-A99A-614B568F1376}" type="slidenum">
              <a:rPr lang="de-DE" smtClean="0"/>
              <a:t>‹Nr.›</a:t>
            </a:fld>
            <a:endParaRPr lang="de-DE"/>
          </a:p>
        </p:txBody>
      </p:sp>
    </p:spTree>
    <p:extLst>
      <p:ext uri="{BB962C8B-B14F-4D97-AF65-F5344CB8AC3E}">
        <p14:creationId xmlns:p14="http://schemas.microsoft.com/office/powerpoint/2010/main" val="2542600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7" name="Date Placeholder 2"/>
          <p:cNvSpPr>
            <a:spLocks noGrp="1"/>
          </p:cNvSpPr>
          <p:nvPr>
            <p:ph type="dt" sz="half" idx="10"/>
          </p:nvPr>
        </p:nvSpPr>
        <p:spPr/>
        <p:txBody>
          <a:bodyPr/>
          <a:lstStyle/>
          <a:p>
            <a:fld id="{82E7C583-C348-42D5-B835-6B87C2101661}" type="datetimeFigureOut">
              <a:rPr lang="de-DE" smtClean="0"/>
              <a:t>03.04.2023</a:t>
            </a:fld>
            <a:endParaRPr lang="de-DE"/>
          </a:p>
        </p:txBody>
      </p:sp>
      <p:sp>
        <p:nvSpPr>
          <p:cNvPr id="5" name="Footer Placeholder 3"/>
          <p:cNvSpPr>
            <a:spLocks noGrp="1"/>
          </p:cNvSpPr>
          <p:nvPr>
            <p:ph type="ftr" sz="quarter" idx="11"/>
          </p:nvPr>
        </p:nvSpPr>
        <p:spPr/>
        <p:txBody>
          <a:bodyPr/>
          <a:lstStyle/>
          <a:p>
            <a:endParaRPr lang="de-DE"/>
          </a:p>
        </p:txBody>
      </p:sp>
      <p:sp>
        <p:nvSpPr>
          <p:cNvPr id="6" name="Slide Number Placeholder 4"/>
          <p:cNvSpPr>
            <a:spLocks noGrp="1"/>
          </p:cNvSpPr>
          <p:nvPr>
            <p:ph type="sldNum" sz="quarter" idx="12"/>
          </p:nvPr>
        </p:nvSpPr>
        <p:spPr/>
        <p:txBody>
          <a:bodyPr/>
          <a:lstStyle/>
          <a:p>
            <a:fld id="{01FDC863-C54F-46B7-A99A-614B568F1376}" type="slidenum">
              <a:rPr lang="de-DE" smtClean="0"/>
              <a:t>‹Nr.›</a:t>
            </a:fld>
            <a:endParaRPr lang="de-DE"/>
          </a:p>
        </p:txBody>
      </p:sp>
    </p:spTree>
    <p:extLst>
      <p:ext uri="{BB962C8B-B14F-4D97-AF65-F5344CB8AC3E}">
        <p14:creationId xmlns:p14="http://schemas.microsoft.com/office/powerpoint/2010/main" val="3644473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2E7C583-C348-42D5-B835-6B87C2101661}" type="datetimeFigureOut">
              <a:rPr lang="de-DE" smtClean="0"/>
              <a:t>03.04.2023</a:t>
            </a:fld>
            <a:endParaRPr lang="de-DE"/>
          </a:p>
        </p:txBody>
      </p:sp>
      <p:sp>
        <p:nvSpPr>
          <p:cNvPr id="5" name="Footer Placeholder 2"/>
          <p:cNvSpPr>
            <a:spLocks noGrp="1"/>
          </p:cNvSpPr>
          <p:nvPr>
            <p:ph type="ftr" sz="quarter" idx="11"/>
          </p:nvPr>
        </p:nvSpPr>
        <p:spPr/>
        <p:txBody>
          <a:bodyPr/>
          <a:lstStyle/>
          <a:p>
            <a:endParaRPr lang="de-DE"/>
          </a:p>
        </p:txBody>
      </p:sp>
      <p:sp>
        <p:nvSpPr>
          <p:cNvPr id="6" name="Slide Number Placeholder 3"/>
          <p:cNvSpPr>
            <a:spLocks noGrp="1"/>
          </p:cNvSpPr>
          <p:nvPr>
            <p:ph type="sldNum" sz="quarter" idx="12"/>
          </p:nvPr>
        </p:nvSpPr>
        <p:spPr/>
        <p:txBody>
          <a:bodyPr/>
          <a:lstStyle/>
          <a:p>
            <a:fld id="{01FDC863-C54F-46B7-A99A-614B568F1376}" type="slidenum">
              <a:rPr lang="de-DE" smtClean="0"/>
              <a:t>‹Nr.›</a:t>
            </a:fld>
            <a:endParaRPr lang="de-DE"/>
          </a:p>
        </p:txBody>
      </p:sp>
    </p:spTree>
    <p:extLst>
      <p:ext uri="{BB962C8B-B14F-4D97-AF65-F5344CB8AC3E}">
        <p14:creationId xmlns:p14="http://schemas.microsoft.com/office/powerpoint/2010/main" val="2128801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de-DE" smtClean="0"/>
              <a:t>Titelmasterformat durch Klicken bearbeiten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7" name="Date Placeholder 4"/>
          <p:cNvSpPr>
            <a:spLocks noGrp="1"/>
          </p:cNvSpPr>
          <p:nvPr>
            <p:ph type="dt" sz="half" idx="10"/>
          </p:nvPr>
        </p:nvSpPr>
        <p:spPr/>
        <p:txBody>
          <a:bodyPr/>
          <a:lstStyle/>
          <a:p>
            <a:fld id="{82E7C583-C348-42D5-B835-6B87C2101661}" type="datetimeFigureOut">
              <a:rPr lang="de-DE" smtClean="0"/>
              <a:t>03.04.2023</a:t>
            </a:fld>
            <a:endParaRPr lang="de-DE"/>
          </a:p>
        </p:txBody>
      </p:sp>
      <p:sp>
        <p:nvSpPr>
          <p:cNvPr id="5" name="Footer Placeholder 5"/>
          <p:cNvSpPr>
            <a:spLocks noGrp="1"/>
          </p:cNvSpPr>
          <p:nvPr>
            <p:ph type="ftr" sz="quarter" idx="11"/>
          </p:nvPr>
        </p:nvSpPr>
        <p:spPr/>
        <p:txBody>
          <a:bodyPr/>
          <a:lstStyle/>
          <a:p>
            <a:endParaRPr lang="de-DE"/>
          </a:p>
        </p:txBody>
      </p:sp>
      <p:sp>
        <p:nvSpPr>
          <p:cNvPr id="6" name="Slide Number Placeholder 6"/>
          <p:cNvSpPr>
            <a:spLocks noGrp="1"/>
          </p:cNvSpPr>
          <p:nvPr>
            <p:ph type="sldNum" sz="quarter" idx="12"/>
          </p:nvPr>
        </p:nvSpPr>
        <p:spPr/>
        <p:txBody>
          <a:bodyPr/>
          <a:lstStyle/>
          <a:p>
            <a:fld id="{01FDC863-C54F-46B7-A99A-614B568F1376}" type="slidenum">
              <a:rPr lang="de-DE" smtClean="0"/>
              <a:t>‹Nr.›</a:t>
            </a:fld>
            <a:endParaRPr lang="de-DE"/>
          </a:p>
        </p:txBody>
      </p:sp>
    </p:spTree>
    <p:extLst>
      <p:ext uri="{BB962C8B-B14F-4D97-AF65-F5344CB8AC3E}">
        <p14:creationId xmlns:p14="http://schemas.microsoft.com/office/powerpoint/2010/main" val="3069833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82E7C583-C348-42D5-B835-6B87C2101661}" type="datetimeFigureOut">
              <a:rPr lang="de-DE" smtClean="0"/>
              <a:t>03.04.2023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01FDC863-C54F-46B7-A99A-614B568F1376}" type="slidenum">
              <a:rPr lang="de-DE" smtClean="0"/>
              <a:t>‹Nr.›</a:t>
            </a:fld>
            <a:endParaRPr lang="de-DE"/>
          </a:p>
        </p:txBody>
      </p:sp>
    </p:spTree>
    <p:extLst>
      <p:ext uri="{BB962C8B-B14F-4D97-AF65-F5344CB8AC3E}">
        <p14:creationId xmlns:p14="http://schemas.microsoft.com/office/powerpoint/2010/main" val="2339967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2E7C583-C348-42D5-B835-6B87C2101661}" type="datetimeFigureOut">
              <a:rPr lang="de-DE" smtClean="0"/>
              <a:t>03.04.2023</a:t>
            </a:fld>
            <a:endParaRPr lang="de-DE"/>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de-DE"/>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1FDC863-C54F-46B7-A99A-614B568F1376}" type="slidenum">
              <a:rPr lang="de-DE" smtClean="0"/>
              <a:t>‹Nr.›</a:t>
            </a:fld>
            <a:endParaRPr lang="de-DE"/>
          </a:p>
        </p:txBody>
      </p:sp>
    </p:spTree>
    <p:extLst>
      <p:ext uri="{BB962C8B-B14F-4D97-AF65-F5344CB8AC3E}">
        <p14:creationId xmlns:p14="http://schemas.microsoft.com/office/powerpoint/2010/main" val="2052580193"/>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55396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463449" y="285286"/>
            <a:ext cx="5297604" cy="461665"/>
          </a:xfrm>
          <a:prstGeom prst="rect">
            <a:avLst/>
          </a:prstGeom>
          <a:noFill/>
        </p:spPr>
        <p:txBody>
          <a:bodyPr wrap="none" rtlCol="0">
            <a:spAutoFit/>
          </a:bodyPr>
          <a:lstStyle/>
          <a:p>
            <a:r>
              <a:rPr lang="de-DE" sz="2400" b="1" dirty="0">
                <a:solidFill>
                  <a:schemeClr val="accent4">
                    <a:lumMod val="20000"/>
                    <a:lumOff val="80000"/>
                  </a:schemeClr>
                </a:solidFill>
                <a:latin typeface="Rockwell Extra Bold" panose="02060903040505020403" pitchFamily="18" charset="0"/>
              </a:rPr>
              <a:t>Arbeiten mit Versuchstieren</a:t>
            </a:r>
          </a:p>
        </p:txBody>
      </p:sp>
      <p:sp>
        <p:nvSpPr>
          <p:cNvPr id="3" name="Textfeld 2"/>
          <p:cNvSpPr txBox="1"/>
          <p:nvPr/>
        </p:nvSpPr>
        <p:spPr>
          <a:xfrm>
            <a:off x="96982" y="897253"/>
            <a:ext cx="6732933" cy="646331"/>
          </a:xfrm>
          <a:prstGeom prst="rect">
            <a:avLst/>
          </a:prstGeom>
          <a:noFill/>
        </p:spPr>
        <p:txBody>
          <a:bodyPr wrap="none" rtlCol="0">
            <a:spAutoFit/>
          </a:bodyPr>
          <a:lstStyle/>
          <a:p>
            <a:r>
              <a:rPr lang="de-DE" dirty="0" smtClean="0"/>
              <a:t>Wann genügt ein vereinfachtes Genehmigungsverfahren?</a:t>
            </a:r>
          </a:p>
          <a:p>
            <a:endParaRPr lang="de-DE" dirty="0"/>
          </a:p>
        </p:txBody>
      </p:sp>
      <p:sp>
        <p:nvSpPr>
          <p:cNvPr id="4" name="Rechteck 3"/>
          <p:cNvSpPr/>
          <p:nvPr/>
        </p:nvSpPr>
        <p:spPr>
          <a:xfrm>
            <a:off x="0" y="1500018"/>
            <a:ext cx="11945071" cy="5182637"/>
          </a:xfrm>
          <a:prstGeom prst="rect">
            <a:avLst/>
          </a:prstGeom>
        </p:spPr>
        <p:txBody>
          <a:bodyPr wrap="square">
            <a:spAutoFit/>
          </a:bodyPr>
          <a:lstStyle/>
          <a:p>
            <a:pPr>
              <a:lnSpc>
                <a:spcPct val="125000"/>
              </a:lnSpc>
            </a:pPr>
            <a:r>
              <a:rPr lang="de-DE" sz="1400" b="1" dirty="0">
                <a:solidFill>
                  <a:schemeClr val="accent3">
                    <a:lumMod val="40000"/>
                    <a:lumOff val="60000"/>
                  </a:schemeClr>
                </a:solidFill>
                <a:latin typeface="Arial" panose="020B0604020202020204" pitchFamily="34" charset="0"/>
                <a:cs typeface="Arial" panose="020B0604020202020204" pitchFamily="34" charset="0"/>
              </a:rPr>
              <a:t>Die Erteilung der Genehmigung erfolgt in einem vereinfachten Genehmigungsverfahren</a:t>
            </a:r>
            <a:r>
              <a:rPr lang="de-DE" sz="1400" dirty="0">
                <a:latin typeface="Arial" panose="020B0604020202020204" pitchFamily="34" charset="0"/>
                <a:cs typeface="Arial" panose="020B0604020202020204" pitchFamily="34" charset="0"/>
              </a:rPr>
              <a:t>, wenn es sich bei dem Versuchsvorhaben nach § 8 Absatz 1 Satz 1 um ein Vorhaben handelt,</a:t>
            </a:r>
          </a:p>
          <a:p>
            <a:pPr>
              <a:lnSpc>
                <a:spcPct val="125000"/>
              </a:lnSpc>
            </a:pPr>
            <a:r>
              <a:rPr lang="de-DE" sz="1400" dirty="0">
                <a:latin typeface="Arial" panose="020B0604020202020204" pitchFamily="34" charset="0"/>
                <a:cs typeface="Arial" panose="020B0604020202020204" pitchFamily="34" charset="0"/>
              </a:rPr>
              <a:t>1</a:t>
            </a:r>
            <a:r>
              <a:rPr lang="de-DE" sz="1400" dirty="0" smtClean="0">
                <a:latin typeface="Arial" panose="020B0604020202020204" pitchFamily="34" charset="0"/>
                <a:cs typeface="Arial" panose="020B0604020202020204" pitchFamily="34" charset="0"/>
              </a:rPr>
              <a:t>. das </a:t>
            </a:r>
            <a:r>
              <a:rPr lang="de-DE" sz="1400" dirty="0">
                <a:latin typeface="Arial" panose="020B0604020202020204" pitchFamily="34" charset="0"/>
                <a:cs typeface="Arial" panose="020B0604020202020204" pitchFamily="34" charset="0"/>
              </a:rPr>
              <a:t>ausschließlich Tierversuche zum Gegenstand hat, deren Durchführung ausdrücklich</a:t>
            </a:r>
          </a:p>
          <a:p>
            <a:pPr>
              <a:lnSpc>
                <a:spcPct val="125000"/>
              </a:lnSpc>
            </a:pPr>
            <a:r>
              <a:rPr lang="de-DE" sz="1400" dirty="0">
                <a:latin typeface="Arial" panose="020B0604020202020204" pitchFamily="34" charset="0"/>
                <a:cs typeface="Arial" panose="020B0604020202020204" pitchFamily="34" charset="0"/>
              </a:rPr>
              <a:t>a</a:t>
            </a:r>
            <a:r>
              <a:rPr lang="de-DE" sz="1400" dirty="0" smtClean="0">
                <a:latin typeface="Arial" panose="020B0604020202020204" pitchFamily="34" charset="0"/>
                <a:cs typeface="Arial" panose="020B0604020202020204" pitchFamily="34" charset="0"/>
              </a:rPr>
              <a:t>) durch </a:t>
            </a:r>
            <a:r>
              <a:rPr lang="de-DE" sz="1400" dirty="0">
                <a:latin typeface="Arial" panose="020B0604020202020204" pitchFamily="34" charset="0"/>
                <a:cs typeface="Arial" panose="020B0604020202020204" pitchFamily="34" charset="0"/>
              </a:rPr>
              <a:t>Gesetz oder Rechtsverordnung, durch das Arzneibuch oder durch unmittelbar geltenden Rechtsakt der Europäischen Gemeinschaft oder der Europäischen Union vorgeschrieben ist,</a:t>
            </a:r>
          </a:p>
          <a:p>
            <a:pPr>
              <a:lnSpc>
                <a:spcPct val="125000"/>
              </a:lnSpc>
            </a:pPr>
            <a:r>
              <a:rPr lang="de-DE" sz="1400" dirty="0">
                <a:latin typeface="Arial" panose="020B0604020202020204" pitchFamily="34" charset="0"/>
                <a:cs typeface="Arial" panose="020B0604020202020204" pitchFamily="34" charset="0"/>
              </a:rPr>
              <a:t>b</a:t>
            </a:r>
            <a:r>
              <a:rPr lang="de-DE" sz="1400" dirty="0" smtClean="0">
                <a:latin typeface="Arial" panose="020B0604020202020204" pitchFamily="34" charset="0"/>
                <a:cs typeface="Arial" panose="020B0604020202020204" pitchFamily="34" charset="0"/>
              </a:rPr>
              <a:t>) in </a:t>
            </a:r>
            <a:r>
              <a:rPr lang="de-DE" sz="1400" dirty="0">
                <a:latin typeface="Arial" panose="020B0604020202020204" pitchFamily="34" charset="0"/>
                <a:cs typeface="Arial" panose="020B0604020202020204" pitchFamily="34" charset="0"/>
              </a:rPr>
              <a:t>einer von der Bundesregierung oder einem Bundesministerium erlassenen allgemeinen Verwaltungsvorschrift vorgesehen ist oder</a:t>
            </a:r>
          </a:p>
          <a:p>
            <a:pPr>
              <a:lnSpc>
                <a:spcPct val="125000"/>
              </a:lnSpc>
            </a:pPr>
            <a:r>
              <a:rPr lang="de-DE" sz="1400" dirty="0">
                <a:latin typeface="Arial" panose="020B0604020202020204" pitchFamily="34" charset="0"/>
                <a:cs typeface="Arial" panose="020B0604020202020204" pitchFamily="34" charset="0"/>
              </a:rPr>
              <a:t>c</a:t>
            </a:r>
            <a:r>
              <a:rPr lang="de-DE" sz="1400" dirty="0" smtClean="0">
                <a:latin typeface="Arial" panose="020B0604020202020204" pitchFamily="34" charset="0"/>
                <a:cs typeface="Arial" panose="020B0604020202020204" pitchFamily="34" charset="0"/>
              </a:rPr>
              <a:t>) auf </a:t>
            </a:r>
            <a:r>
              <a:rPr lang="de-DE" sz="1400" dirty="0">
                <a:latin typeface="Arial" panose="020B0604020202020204" pitchFamily="34" charset="0"/>
                <a:cs typeface="Arial" panose="020B0604020202020204" pitchFamily="34" charset="0"/>
              </a:rPr>
              <a:t>Grund eines Gesetzes oder einer Rechtsverordnung oder eines unmittelbar anwendbaren Rechtsaktes der Europäischen Gemeinschaft oder der Europäischen Union behördlich oder gerichtlich angeordnet oder im Einzelfall als Voraussetzung für eine behördliche Entscheidung gefordert wird,</a:t>
            </a:r>
          </a:p>
          <a:p>
            <a:pPr>
              <a:lnSpc>
                <a:spcPct val="125000"/>
              </a:lnSpc>
            </a:pPr>
            <a:r>
              <a:rPr lang="de-DE" sz="1400" dirty="0">
                <a:latin typeface="Arial" panose="020B0604020202020204" pitchFamily="34" charset="0"/>
                <a:cs typeface="Arial" panose="020B0604020202020204" pitchFamily="34" charset="0"/>
              </a:rPr>
              <a:t>2</a:t>
            </a:r>
            <a:r>
              <a:rPr lang="de-DE" sz="1400" dirty="0" smtClean="0">
                <a:latin typeface="Arial" panose="020B0604020202020204" pitchFamily="34" charset="0"/>
                <a:cs typeface="Arial" panose="020B0604020202020204" pitchFamily="34" charset="0"/>
              </a:rPr>
              <a:t>. </a:t>
            </a:r>
            <a:r>
              <a:rPr lang="de-DE" sz="1400" dirty="0" smtClean="0">
                <a:solidFill>
                  <a:schemeClr val="accent3">
                    <a:lumMod val="40000"/>
                    <a:lumOff val="60000"/>
                  </a:schemeClr>
                </a:solidFill>
                <a:latin typeface="Arial" panose="020B0604020202020204" pitchFamily="34" charset="0"/>
                <a:cs typeface="Arial" panose="020B0604020202020204" pitchFamily="34" charset="0"/>
              </a:rPr>
              <a:t>das </a:t>
            </a:r>
            <a:r>
              <a:rPr lang="de-DE" sz="1400" dirty="0">
                <a:solidFill>
                  <a:schemeClr val="accent3">
                    <a:lumMod val="40000"/>
                    <a:lumOff val="60000"/>
                  </a:schemeClr>
                </a:solidFill>
                <a:latin typeface="Arial" panose="020B0604020202020204" pitchFamily="34" charset="0"/>
                <a:cs typeface="Arial" panose="020B0604020202020204" pitchFamily="34" charset="0"/>
              </a:rPr>
              <a:t>ausschließlich Tierversuche zum Gegenstand hat, die als Impfungen, Blutentnahmen oder sonstige diagnostische Maßnahmen nach bereits erprobten Verfahren an Tieren vorgenommen werden und</a:t>
            </a:r>
          </a:p>
          <a:p>
            <a:pPr>
              <a:lnSpc>
                <a:spcPct val="125000"/>
              </a:lnSpc>
            </a:pPr>
            <a:r>
              <a:rPr lang="de-DE" sz="1400" dirty="0">
                <a:solidFill>
                  <a:schemeClr val="accent3">
                    <a:lumMod val="40000"/>
                    <a:lumOff val="60000"/>
                  </a:schemeClr>
                </a:solidFill>
                <a:latin typeface="Arial" panose="020B0604020202020204" pitchFamily="34" charset="0"/>
                <a:cs typeface="Arial" panose="020B0604020202020204" pitchFamily="34" charset="0"/>
              </a:rPr>
              <a:t>a) der Erkennung von Krankheiten, Leiden, Körperschäden oder körperlichen Beschwerden bei Menschen oder Tieren oder</a:t>
            </a:r>
          </a:p>
          <a:p>
            <a:pPr>
              <a:lnSpc>
                <a:spcPct val="125000"/>
              </a:lnSpc>
            </a:pPr>
            <a:r>
              <a:rPr lang="de-DE" sz="1400" dirty="0">
                <a:latin typeface="Arial" panose="020B0604020202020204" pitchFamily="34" charset="0"/>
                <a:cs typeface="Arial" panose="020B0604020202020204" pitchFamily="34" charset="0"/>
              </a:rPr>
              <a:t>b) der Prüfung von Seren, Blutzubereitungen, Impfstoffen, Antigenen oder Testallergenen im Rahmen von Zulassungsverfahren oder Chargenprüfungen</a:t>
            </a:r>
          </a:p>
          <a:p>
            <a:pPr>
              <a:lnSpc>
                <a:spcPct val="125000"/>
              </a:lnSpc>
            </a:pPr>
            <a:r>
              <a:rPr lang="de-DE" sz="1400" dirty="0">
                <a:latin typeface="Arial" panose="020B0604020202020204" pitchFamily="34" charset="0"/>
                <a:cs typeface="Arial" panose="020B0604020202020204" pitchFamily="34" charset="0"/>
              </a:rPr>
              <a:t>dienen, oder</a:t>
            </a:r>
          </a:p>
          <a:p>
            <a:pPr>
              <a:lnSpc>
                <a:spcPct val="125000"/>
              </a:lnSpc>
            </a:pPr>
            <a:r>
              <a:rPr lang="de-DE" sz="1400" dirty="0">
                <a:latin typeface="Arial" panose="020B0604020202020204" pitchFamily="34" charset="0"/>
                <a:cs typeface="Arial" panose="020B0604020202020204" pitchFamily="34" charset="0"/>
              </a:rPr>
              <a:t>3</a:t>
            </a:r>
            <a:r>
              <a:rPr lang="de-DE" sz="1400" dirty="0" smtClean="0">
                <a:latin typeface="Arial" panose="020B0604020202020204" pitchFamily="34" charset="0"/>
                <a:cs typeface="Arial" panose="020B0604020202020204" pitchFamily="34" charset="0"/>
              </a:rPr>
              <a:t>. das </a:t>
            </a:r>
            <a:r>
              <a:rPr lang="de-DE" sz="1400" dirty="0">
                <a:latin typeface="Arial" panose="020B0604020202020204" pitchFamily="34" charset="0"/>
                <a:cs typeface="Arial" panose="020B0604020202020204" pitchFamily="34" charset="0"/>
              </a:rPr>
              <a:t>ausschließlich Tierversuche nach § 7 Absatz 2 Satz 2 Nummer 1 oder 2 zum Gegenstand hat, die nach bereits erprobten Verfahren</a:t>
            </a:r>
          </a:p>
          <a:p>
            <a:pPr>
              <a:lnSpc>
                <a:spcPct val="125000"/>
              </a:lnSpc>
            </a:pPr>
            <a:r>
              <a:rPr lang="de-DE" sz="1400" dirty="0">
                <a:latin typeface="Arial" panose="020B0604020202020204" pitchFamily="34" charset="0"/>
                <a:cs typeface="Arial" panose="020B0604020202020204" pitchFamily="34" charset="0"/>
              </a:rPr>
              <a:t>a</a:t>
            </a:r>
            <a:r>
              <a:rPr lang="de-DE" sz="1400" dirty="0" smtClean="0">
                <a:latin typeface="Arial" panose="020B0604020202020204" pitchFamily="34" charset="0"/>
                <a:cs typeface="Arial" panose="020B0604020202020204" pitchFamily="34" charset="0"/>
              </a:rPr>
              <a:t>) zur </a:t>
            </a:r>
            <a:r>
              <a:rPr lang="de-DE" sz="1400" dirty="0">
                <a:latin typeface="Arial" panose="020B0604020202020204" pitchFamily="34" charset="0"/>
                <a:cs typeface="Arial" panose="020B0604020202020204" pitchFamily="34" charset="0"/>
              </a:rPr>
              <a:t>Herstellung, Gewinnung, Aufbewahrung oder Vermehrung von Stoffen, Produkten oder Organismen oder</a:t>
            </a:r>
          </a:p>
          <a:p>
            <a:pPr>
              <a:lnSpc>
                <a:spcPct val="125000"/>
              </a:lnSpc>
            </a:pPr>
            <a:r>
              <a:rPr lang="de-DE" sz="1400" dirty="0">
                <a:latin typeface="Arial" panose="020B0604020202020204" pitchFamily="34" charset="0"/>
                <a:cs typeface="Arial" panose="020B0604020202020204" pitchFamily="34" charset="0"/>
              </a:rPr>
              <a:t>b</a:t>
            </a:r>
            <a:r>
              <a:rPr lang="de-DE" sz="1400" dirty="0" smtClean="0">
                <a:latin typeface="Arial" panose="020B0604020202020204" pitchFamily="34" charset="0"/>
                <a:cs typeface="Arial" panose="020B0604020202020204" pitchFamily="34" charset="0"/>
              </a:rPr>
              <a:t>) zu </a:t>
            </a:r>
            <a:r>
              <a:rPr lang="de-DE" sz="1400" dirty="0">
                <a:latin typeface="Arial" panose="020B0604020202020204" pitchFamily="34" charset="0"/>
                <a:cs typeface="Arial" panose="020B0604020202020204" pitchFamily="34" charset="0"/>
              </a:rPr>
              <a:t>diagnostischen Zwecken</a:t>
            </a:r>
          </a:p>
          <a:p>
            <a:pPr>
              <a:lnSpc>
                <a:spcPct val="125000"/>
              </a:lnSpc>
            </a:pPr>
            <a:r>
              <a:rPr lang="de-DE" sz="1400" dirty="0">
                <a:latin typeface="Arial" panose="020B0604020202020204" pitchFamily="34" charset="0"/>
                <a:cs typeface="Arial" panose="020B0604020202020204" pitchFamily="34" charset="0"/>
              </a:rPr>
              <a:t>vorgenommen werden.</a:t>
            </a:r>
          </a:p>
        </p:txBody>
      </p:sp>
    </p:spTree>
    <p:extLst>
      <p:ext uri="{BB962C8B-B14F-4D97-AF65-F5344CB8AC3E}">
        <p14:creationId xmlns:p14="http://schemas.microsoft.com/office/powerpoint/2010/main" val="153669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2"/>
          <a:srcRect t="12490" b="4147"/>
          <a:stretch/>
        </p:blipFill>
        <p:spPr>
          <a:xfrm>
            <a:off x="1558977" y="1133018"/>
            <a:ext cx="8350098" cy="5080734"/>
          </a:xfrm>
          <a:prstGeom prst="rect">
            <a:avLst/>
          </a:prstGeom>
        </p:spPr>
      </p:pic>
    </p:spTree>
    <p:extLst>
      <p:ext uri="{BB962C8B-B14F-4D97-AF65-F5344CB8AC3E}">
        <p14:creationId xmlns:p14="http://schemas.microsoft.com/office/powerpoint/2010/main" val="23644481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463449" y="285286"/>
            <a:ext cx="5297604" cy="461665"/>
          </a:xfrm>
          <a:prstGeom prst="rect">
            <a:avLst/>
          </a:prstGeom>
          <a:noFill/>
        </p:spPr>
        <p:txBody>
          <a:bodyPr wrap="none" rtlCol="0">
            <a:spAutoFit/>
          </a:bodyPr>
          <a:lstStyle/>
          <a:p>
            <a:r>
              <a:rPr lang="de-DE" sz="2400" b="1" dirty="0">
                <a:solidFill>
                  <a:schemeClr val="accent4">
                    <a:lumMod val="20000"/>
                    <a:lumOff val="80000"/>
                  </a:schemeClr>
                </a:solidFill>
                <a:latin typeface="Rockwell Extra Bold" panose="02060903040505020403" pitchFamily="18" charset="0"/>
              </a:rPr>
              <a:t>Arbeiten mit Versuchstieren</a:t>
            </a:r>
          </a:p>
        </p:txBody>
      </p:sp>
      <p:sp>
        <p:nvSpPr>
          <p:cNvPr id="3" name="Textfeld 2"/>
          <p:cNvSpPr txBox="1"/>
          <p:nvPr/>
        </p:nvSpPr>
        <p:spPr>
          <a:xfrm>
            <a:off x="191875" y="1221835"/>
            <a:ext cx="7061549" cy="369332"/>
          </a:xfrm>
          <a:prstGeom prst="rect">
            <a:avLst/>
          </a:prstGeom>
          <a:noFill/>
        </p:spPr>
        <p:txBody>
          <a:bodyPr wrap="none" rtlCol="0">
            <a:spAutoFit/>
          </a:bodyPr>
          <a:lstStyle/>
          <a:p>
            <a:r>
              <a:rPr lang="de-DE" b="1" dirty="0" smtClean="0">
                <a:solidFill>
                  <a:schemeClr val="accent3">
                    <a:lumMod val="20000"/>
                    <a:lumOff val="80000"/>
                  </a:schemeClr>
                </a:solidFill>
              </a:rPr>
              <a:t>Rechte und Pflichten der am Tierversuch beteiligten Personen</a:t>
            </a:r>
            <a:endParaRPr lang="de-DE" b="1" dirty="0">
              <a:solidFill>
                <a:schemeClr val="accent3">
                  <a:lumMod val="20000"/>
                  <a:lumOff val="80000"/>
                </a:schemeClr>
              </a:solidFill>
            </a:endParaRPr>
          </a:p>
        </p:txBody>
      </p:sp>
      <p:grpSp>
        <p:nvGrpSpPr>
          <p:cNvPr id="9" name="Gruppieren 8"/>
          <p:cNvGrpSpPr/>
          <p:nvPr/>
        </p:nvGrpSpPr>
        <p:grpSpPr>
          <a:xfrm>
            <a:off x="2956740" y="1851287"/>
            <a:ext cx="5655108" cy="4077324"/>
            <a:chOff x="2956740" y="1851287"/>
            <a:chExt cx="5655108" cy="4077324"/>
          </a:xfrm>
        </p:grpSpPr>
        <p:grpSp>
          <p:nvGrpSpPr>
            <p:cNvPr id="6" name="Gruppieren 5"/>
            <p:cNvGrpSpPr/>
            <p:nvPr/>
          </p:nvGrpSpPr>
          <p:grpSpPr>
            <a:xfrm>
              <a:off x="2956740" y="1851287"/>
              <a:ext cx="5655108" cy="4077324"/>
              <a:chOff x="3166603" y="1843790"/>
              <a:chExt cx="4688378" cy="3844977"/>
            </a:xfrm>
          </p:grpSpPr>
          <p:pic>
            <p:nvPicPr>
              <p:cNvPr id="4" name="Grafik 3"/>
              <p:cNvPicPr>
                <a:picLocks noChangeAspect="1"/>
              </p:cNvPicPr>
              <p:nvPr/>
            </p:nvPicPr>
            <p:blipFill rotWithShape="1">
              <a:blip r:embed="rId2"/>
              <a:srcRect l="37285" t="34795" r="22723" b="12726"/>
              <a:stretch/>
            </p:blipFill>
            <p:spPr>
              <a:xfrm>
                <a:off x="3166603" y="1843790"/>
                <a:ext cx="4688378" cy="3844977"/>
              </a:xfrm>
              <a:prstGeom prst="rect">
                <a:avLst/>
              </a:prstGeom>
            </p:spPr>
          </p:pic>
          <p:sp>
            <p:nvSpPr>
              <p:cNvPr id="5" name="Rechteck 4"/>
              <p:cNvSpPr/>
              <p:nvPr/>
            </p:nvSpPr>
            <p:spPr>
              <a:xfrm>
                <a:off x="5724961" y="1843790"/>
                <a:ext cx="1791324" cy="547141"/>
              </a:xfrm>
              <a:prstGeom prst="rect">
                <a:avLst/>
              </a:prstGeom>
              <a:solidFill>
                <a:srgbClr val="EF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7" name="Rechteck 6"/>
            <p:cNvSpPr/>
            <p:nvPr/>
          </p:nvSpPr>
          <p:spPr>
            <a:xfrm>
              <a:off x="6035129" y="1851287"/>
              <a:ext cx="2160690" cy="580204"/>
            </a:xfrm>
            <a:prstGeom prst="rect">
              <a:avLst/>
            </a:prstGeom>
            <a:solidFill>
              <a:srgbClr val="EF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5784293" y="4844323"/>
              <a:ext cx="2325385" cy="979355"/>
            </a:xfrm>
            <a:prstGeom prst="rect">
              <a:avLst/>
            </a:prstGeom>
            <a:solidFill>
              <a:srgbClr val="EF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39288999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463449" y="285286"/>
            <a:ext cx="5297604" cy="461665"/>
          </a:xfrm>
          <a:prstGeom prst="rect">
            <a:avLst/>
          </a:prstGeom>
          <a:noFill/>
        </p:spPr>
        <p:txBody>
          <a:bodyPr wrap="none" rtlCol="0">
            <a:spAutoFit/>
          </a:bodyPr>
          <a:lstStyle/>
          <a:p>
            <a:r>
              <a:rPr lang="de-DE" sz="2400" b="1" dirty="0">
                <a:solidFill>
                  <a:schemeClr val="accent4">
                    <a:lumMod val="20000"/>
                    <a:lumOff val="80000"/>
                  </a:schemeClr>
                </a:solidFill>
                <a:latin typeface="Rockwell Extra Bold" panose="02060903040505020403" pitchFamily="18" charset="0"/>
              </a:rPr>
              <a:t>Arbeiten mit Versuchstieren</a:t>
            </a:r>
          </a:p>
        </p:txBody>
      </p:sp>
      <p:sp>
        <p:nvSpPr>
          <p:cNvPr id="3" name="Textfeld 2"/>
          <p:cNvSpPr txBox="1"/>
          <p:nvPr/>
        </p:nvSpPr>
        <p:spPr>
          <a:xfrm>
            <a:off x="274321" y="839585"/>
            <a:ext cx="7061549" cy="369332"/>
          </a:xfrm>
          <a:prstGeom prst="rect">
            <a:avLst/>
          </a:prstGeom>
          <a:noFill/>
        </p:spPr>
        <p:txBody>
          <a:bodyPr wrap="none" rtlCol="0">
            <a:spAutoFit/>
          </a:bodyPr>
          <a:lstStyle/>
          <a:p>
            <a:r>
              <a:rPr lang="de-DE" b="1" dirty="0" smtClean="0">
                <a:solidFill>
                  <a:schemeClr val="accent3">
                    <a:lumMod val="20000"/>
                    <a:lumOff val="80000"/>
                  </a:schemeClr>
                </a:solidFill>
              </a:rPr>
              <a:t>Rechte und Pflichten der am Tierversuch beteiligten Personen</a:t>
            </a:r>
            <a:endParaRPr lang="de-DE" b="1" dirty="0">
              <a:solidFill>
                <a:schemeClr val="accent3">
                  <a:lumMod val="20000"/>
                  <a:lumOff val="80000"/>
                </a:schemeClr>
              </a:solidFill>
            </a:endParaRPr>
          </a:p>
        </p:txBody>
      </p:sp>
      <p:grpSp>
        <p:nvGrpSpPr>
          <p:cNvPr id="14" name="Gruppieren 13"/>
          <p:cNvGrpSpPr/>
          <p:nvPr/>
        </p:nvGrpSpPr>
        <p:grpSpPr>
          <a:xfrm>
            <a:off x="274321" y="1208917"/>
            <a:ext cx="5045825" cy="5336771"/>
            <a:chOff x="207818" y="1301551"/>
            <a:chExt cx="5045825" cy="5336771"/>
          </a:xfrm>
        </p:grpSpPr>
        <p:pic>
          <p:nvPicPr>
            <p:cNvPr id="4" name="Grafik 3"/>
            <p:cNvPicPr>
              <a:picLocks noChangeAspect="1"/>
            </p:cNvPicPr>
            <p:nvPr/>
          </p:nvPicPr>
          <p:blipFill rotWithShape="1">
            <a:blip r:embed="rId2"/>
            <a:srcRect l="35367" t="16386" r="20369" b="8708"/>
            <a:stretch/>
          </p:blipFill>
          <p:spPr>
            <a:xfrm>
              <a:off x="207818" y="1301551"/>
              <a:ext cx="5045825" cy="5336771"/>
            </a:xfrm>
            <a:prstGeom prst="rect">
              <a:avLst/>
            </a:prstGeom>
          </p:spPr>
        </p:pic>
        <p:sp>
          <p:nvSpPr>
            <p:cNvPr id="5" name="Textfeld 4"/>
            <p:cNvSpPr txBox="1"/>
            <p:nvPr/>
          </p:nvSpPr>
          <p:spPr>
            <a:xfrm>
              <a:off x="947652" y="2460568"/>
              <a:ext cx="800219" cy="200055"/>
            </a:xfrm>
            <a:prstGeom prst="rect">
              <a:avLst/>
            </a:prstGeom>
            <a:solidFill>
              <a:srgbClr val="2C92AD"/>
            </a:solidFill>
          </p:spPr>
          <p:txBody>
            <a:bodyPr wrap="none" rtlCol="0">
              <a:spAutoFit/>
            </a:bodyPr>
            <a:lstStyle/>
            <a:p>
              <a:r>
                <a:rPr lang="de-DE" sz="700" dirty="0" smtClean="0"/>
                <a:t>Antragstellerin</a:t>
              </a:r>
              <a:endParaRPr lang="de-DE" sz="700" dirty="0"/>
            </a:p>
          </p:txBody>
        </p:sp>
        <p:sp>
          <p:nvSpPr>
            <p:cNvPr id="7" name="Textfeld 6"/>
            <p:cNvSpPr txBox="1"/>
            <p:nvPr/>
          </p:nvSpPr>
          <p:spPr>
            <a:xfrm>
              <a:off x="2804546" y="1765070"/>
              <a:ext cx="553357" cy="307777"/>
            </a:xfrm>
            <a:prstGeom prst="rect">
              <a:avLst/>
            </a:prstGeom>
            <a:solidFill>
              <a:schemeClr val="tx1">
                <a:lumMod val="75000"/>
              </a:schemeClr>
            </a:solidFill>
          </p:spPr>
          <p:txBody>
            <a:bodyPr wrap="none" rtlCol="0">
              <a:spAutoFit/>
            </a:bodyPr>
            <a:lstStyle/>
            <a:p>
              <a:r>
                <a:rPr lang="de-DE" sz="700" dirty="0" smtClean="0">
                  <a:solidFill>
                    <a:schemeClr val="bg1"/>
                  </a:solidFill>
                </a:rPr>
                <a:t>Behörde</a:t>
              </a:r>
            </a:p>
            <a:p>
              <a:r>
                <a:rPr lang="de-DE" sz="700" dirty="0" smtClean="0">
                  <a:solidFill>
                    <a:schemeClr val="bg1"/>
                  </a:solidFill>
                </a:rPr>
                <a:t> (LALLF)</a:t>
              </a:r>
              <a:endParaRPr lang="de-DE" sz="700" dirty="0">
                <a:solidFill>
                  <a:schemeClr val="bg1"/>
                </a:solidFill>
              </a:endParaRPr>
            </a:p>
          </p:txBody>
        </p:sp>
        <p:sp>
          <p:nvSpPr>
            <p:cNvPr id="8" name="Textfeld 7"/>
            <p:cNvSpPr txBox="1"/>
            <p:nvPr/>
          </p:nvSpPr>
          <p:spPr>
            <a:xfrm>
              <a:off x="3904399" y="1763788"/>
              <a:ext cx="728084" cy="307777"/>
            </a:xfrm>
            <a:prstGeom prst="rect">
              <a:avLst/>
            </a:prstGeom>
            <a:solidFill>
              <a:schemeClr val="tx1">
                <a:lumMod val="75000"/>
              </a:schemeClr>
            </a:solidFill>
          </p:spPr>
          <p:txBody>
            <a:bodyPr wrap="none" rtlCol="0">
              <a:spAutoFit/>
            </a:bodyPr>
            <a:lstStyle/>
            <a:p>
              <a:r>
                <a:rPr lang="de-DE" sz="700" dirty="0" smtClean="0">
                  <a:solidFill>
                    <a:schemeClr val="bg1"/>
                  </a:solidFill>
                </a:rPr>
                <a:t>Tierversuchs-</a:t>
              </a:r>
            </a:p>
            <a:p>
              <a:r>
                <a:rPr lang="de-DE" sz="700" dirty="0" err="1" smtClean="0">
                  <a:solidFill>
                    <a:schemeClr val="bg1"/>
                  </a:solidFill>
                </a:rPr>
                <a:t>kommision</a:t>
              </a:r>
              <a:r>
                <a:rPr lang="de-DE" sz="700" dirty="0" smtClean="0">
                  <a:solidFill>
                    <a:schemeClr val="bg1"/>
                  </a:solidFill>
                </a:rPr>
                <a:t>)</a:t>
              </a:r>
              <a:endParaRPr lang="de-DE" sz="700" dirty="0">
                <a:solidFill>
                  <a:schemeClr val="bg1"/>
                </a:solidFill>
              </a:endParaRPr>
            </a:p>
          </p:txBody>
        </p:sp>
        <p:sp>
          <p:nvSpPr>
            <p:cNvPr id="9" name="Textfeld 8"/>
            <p:cNvSpPr txBox="1"/>
            <p:nvPr/>
          </p:nvSpPr>
          <p:spPr>
            <a:xfrm>
              <a:off x="4256306" y="2619058"/>
              <a:ext cx="561372" cy="307777"/>
            </a:xfrm>
            <a:prstGeom prst="rect">
              <a:avLst/>
            </a:prstGeom>
            <a:solidFill>
              <a:schemeClr val="tx1">
                <a:lumMod val="75000"/>
              </a:schemeClr>
            </a:solidFill>
          </p:spPr>
          <p:txBody>
            <a:bodyPr wrap="none" rtlCol="0">
              <a:spAutoFit/>
            </a:bodyPr>
            <a:lstStyle/>
            <a:p>
              <a:r>
                <a:rPr lang="de-DE" sz="700" dirty="0" smtClean="0">
                  <a:solidFill>
                    <a:schemeClr val="bg1"/>
                  </a:solidFill>
                </a:rPr>
                <a:t>Tierhaus-</a:t>
              </a:r>
            </a:p>
            <a:p>
              <a:r>
                <a:rPr lang="de-DE" sz="700" dirty="0" err="1" smtClean="0">
                  <a:solidFill>
                    <a:schemeClr val="bg1"/>
                  </a:solidFill>
                </a:rPr>
                <a:t>leitung</a:t>
              </a:r>
              <a:endParaRPr lang="de-DE" sz="700" dirty="0">
                <a:solidFill>
                  <a:schemeClr val="bg1"/>
                </a:solidFill>
              </a:endParaRPr>
            </a:p>
          </p:txBody>
        </p:sp>
        <p:sp>
          <p:nvSpPr>
            <p:cNvPr id="10" name="Textfeld 9"/>
            <p:cNvSpPr txBox="1"/>
            <p:nvPr/>
          </p:nvSpPr>
          <p:spPr>
            <a:xfrm>
              <a:off x="4131271" y="2973574"/>
              <a:ext cx="811441" cy="415498"/>
            </a:xfrm>
            <a:prstGeom prst="rect">
              <a:avLst/>
            </a:prstGeom>
            <a:solidFill>
              <a:schemeClr val="tx1">
                <a:lumMod val="75000"/>
              </a:schemeClr>
            </a:solidFill>
          </p:spPr>
          <p:txBody>
            <a:bodyPr wrap="none" rtlCol="0">
              <a:spAutoFit/>
            </a:bodyPr>
            <a:lstStyle/>
            <a:p>
              <a:r>
                <a:rPr lang="de-DE" sz="700" dirty="0" err="1" smtClean="0">
                  <a:solidFill>
                    <a:schemeClr val="bg1"/>
                  </a:solidFill>
                </a:rPr>
                <a:t>Inhaber:innen</a:t>
              </a:r>
              <a:endParaRPr lang="de-DE" sz="700" dirty="0" smtClean="0">
                <a:solidFill>
                  <a:schemeClr val="bg1"/>
                </a:solidFill>
              </a:endParaRPr>
            </a:p>
            <a:p>
              <a:r>
                <a:rPr lang="de-DE" sz="700" dirty="0" smtClean="0">
                  <a:solidFill>
                    <a:schemeClr val="bg1"/>
                  </a:solidFill>
                </a:rPr>
                <a:t>Haltungs- und</a:t>
              </a:r>
            </a:p>
            <a:p>
              <a:r>
                <a:rPr lang="de-DE" sz="700" dirty="0" smtClean="0">
                  <a:solidFill>
                    <a:schemeClr val="bg1"/>
                  </a:solidFill>
                </a:rPr>
                <a:t>Zuchterlaubnis</a:t>
              </a:r>
              <a:endParaRPr lang="de-DE" sz="700" dirty="0">
                <a:solidFill>
                  <a:schemeClr val="bg1"/>
                </a:solidFill>
              </a:endParaRPr>
            </a:p>
          </p:txBody>
        </p:sp>
        <p:sp>
          <p:nvSpPr>
            <p:cNvPr id="11" name="Textfeld 10"/>
            <p:cNvSpPr txBox="1"/>
            <p:nvPr/>
          </p:nvSpPr>
          <p:spPr>
            <a:xfrm>
              <a:off x="4171048" y="3850459"/>
              <a:ext cx="715260" cy="307777"/>
            </a:xfrm>
            <a:prstGeom prst="rect">
              <a:avLst/>
            </a:prstGeom>
            <a:solidFill>
              <a:schemeClr val="tx1">
                <a:lumMod val="75000"/>
              </a:schemeClr>
            </a:solidFill>
          </p:spPr>
          <p:txBody>
            <a:bodyPr wrap="none" rtlCol="0">
              <a:spAutoFit/>
            </a:bodyPr>
            <a:lstStyle/>
            <a:p>
              <a:r>
                <a:rPr lang="de-DE" sz="700" dirty="0" smtClean="0">
                  <a:solidFill>
                    <a:schemeClr val="bg1"/>
                  </a:solidFill>
                </a:rPr>
                <a:t>Tierschutz</a:t>
              </a:r>
            </a:p>
            <a:p>
              <a:r>
                <a:rPr lang="de-DE" sz="700" dirty="0" smtClean="0">
                  <a:solidFill>
                    <a:schemeClr val="bg1"/>
                  </a:solidFill>
                </a:rPr>
                <a:t>beauftragte</a:t>
              </a:r>
              <a:endParaRPr lang="de-DE" sz="700" dirty="0">
                <a:solidFill>
                  <a:schemeClr val="bg1"/>
                </a:solidFill>
              </a:endParaRPr>
            </a:p>
          </p:txBody>
        </p:sp>
        <p:sp>
          <p:nvSpPr>
            <p:cNvPr id="12" name="Textfeld 11"/>
            <p:cNvSpPr txBox="1"/>
            <p:nvPr/>
          </p:nvSpPr>
          <p:spPr>
            <a:xfrm>
              <a:off x="4256306" y="4598858"/>
              <a:ext cx="627095" cy="307777"/>
            </a:xfrm>
            <a:prstGeom prst="rect">
              <a:avLst/>
            </a:prstGeom>
            <a:solidFill>
              <a:schemeClr val="tx1">
                <a:lumMod val="75000"/>
              </a:schemeClr>
            </a:solidFill>
          </p:spPr>
          <p:txBody>
            <a:bodyPr wrap="none" rtlCol="0">
              <a:spAutoFit/>
            </a:bodyPr>
            <a:lstStyle/>
            <a:p>
              <a:r>
                <a:rPr lang="de-DE" sz="700" dirty="0" smtClean="0">
                  <a:solidFill>
                    <a:schemeClr val="bg1"/>
                  </a:solidFill>
                </a:rPr>
                <a:t>Tierschutz-</a:t>
              </a:r>
            </a:p>
            <a:p>
              <a:r>
                <a:rPr lang="de-DE" sz="700" dirty="0" err="1" smtClean="0">
                  <a:solidFill>
                    <a:schemeClr val="bg1"/>
                  </a:solidFill>
                </a:rPr>
                <a:t>ausschuss</a:t>
              </a:r>
              <a:endParaRPr lang="de-DE" sz="700" dirty="0">
                <a:solidFill>
                  <a:schemeClr val="bg1"/>
                </a:solidFill>
              </a:endParaRPr>
            </a:p>
          </p:txBody>
        </p:sp>
      </p:grpSp>
      <p:pic>
        <p:nvPicPr>
          <p:cNvPr id="13" name="Grafik 12"/>
          <p:cNvPicPr>
            <a:picLocks noChangeAspect="1"/>
          </p:cNvPicPr>
          <p:nvPr/>
        </p:nvPicPr>
        <p:blipFill rotWithShape="1">
          <a:blip r:embed="rId3"/>
          <a:srcRect l="37399" t="32705" r="18971" b="6155"/>
          <a:stretch/>
        </p:blipFill>
        <p:spPr>
          <a:xfrm>
            <a:off x="5641606" y="1682834"/>
            <a:ext cx="5089910" cy="4457758"/>
          </a:xfrm>
          <a:prstGeom prst="rect">
            <a:avLst/>
          </a:prstGeom>
        </p:spPr>
      </p:pic>
    </p:spTree>
    <p:extLst>
      <p:ext uri="{BB962C8B-B14F-4D97-AF65-F5344CB8AC3E}">
        <p14:creationId xmlns:p14="http://schemas.microsoft.com/office/powerpoint/2010/main" val="299327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463449" y="210335"/>
            <a:ext cx="5297604" cy="461665"/>
          </a:xfrm>
          <a:prstGeom prst="rect">
            <a:avLst/>
          </a:prstGeom>
          <a:noFill/>
        </p:spPr>
        <p:txBody>
          <a:bodyPr wrap="none" rtlCol="0">
            <a:spAutoFit/>
          </a:bodyPr>
          <a:lstStyle/>
          <a:p>
            <a:r>
              <a:rPr lang="de-DE" sz="2400" b="1" dirty="0">
                <a:solidFill>
                  <a:schemeClr val="accent4">
                    <a:lumMod val="20000"/>
                    <a:lumOff val="80000"/>
                  </a:schemeClr>
                </a:solidFill>
                <a:latin typeface="Rockwell Extra Bold" panose="02060903040505020403" pitchFamily="18" charset="0"/>
              </a:rPr>
              <a:t>Arbeiten mit Versuchstieren</a:t>
            </a:r>
          </a:p>
        </p:txBody>
      </p:sp>
      <p:sp>
        <p:nvSpPr>
          <p:cNvPr id="3" name="Textfeld 2"/>
          <p:cNvSpPr txBox="1"/>
          <p:nvPr/>
        </p:nvSpPr>
        <p:spPr>
          <a:xfrm>
            <a:off x="274321" y="839585"/>
            <a:ext cx="7061549" cy="369332"/>
          </a:xfrm>
          <a:prstGeom prst="rect">
            <a:avLst/>
          </a:prstGeom>
          <a:noFill/>
        </p:spPr>
        <p:txBody>
          <a:bodyPr wrap="none" rtlCol="0">
            <a:spAutoFit/>
          </a:bodyPr>
          <a:lstStyle/>
          <a:p>
            <a:r>
              <a:rPr lang="de-DE" b="1" dirty="0" smtClean="0">
                <a:solidFill>
                  <a:schemeClr val="accent3">
                    <a:lumMod val="20000"/>
                    <a:lumOff val="80000"/>
                  </a:schemeClr>
                </a:solidFill>
              </a:rPr>
              <a:t>Rechte und Pflichten der am Tierversuch beteiligten Personen</a:t>
            </a:r>
            <a:endParaRPr lang="de-DE" b="1" dirty="0">
              <a:solidFill>
                <a:schemeClr val="accent3">
                  <a:lumMod val="20000"/>
                  <a:lumOff val="80000"/>
                </a:schemeClr>
              </a:solidFill>
            </a:endParaRPr>
          </a:p>
        </p:txBody>
      </p:sp>
      <p:pic>
        <p:nvPicPr>
          <p:cNvPr id="13" name="Grafik 12"/>
          <p:cNvPicPr>
            <a:picLocks noChangeAspect="1"/>
          </p:cNvPicPr>
          <p:nvPr/>
        </p:nvPicPr>
        <p:blipFill>
          <a:blip r:embed="rId2"/>
          <a:stretch>
            <a:fillRect/>
          </a:stretch>
        </p:blipFill>
        <p:spPr>
          <a:xfrm>
            <a:off x="112126" y="2403993"/>
            <a:ext cx="3141461" cy="3319780"/>
          </a:xfrm>
          <a:prstGeom prst="rect">
            <a:avLst/>
          </a:prstGeom>
        </p:spPr>
      </p:pic>
      <p:grpSp>
        <p:nvGrpSpPr>
          <p:cNvPr id="26" name="Gruppieren 25"/>
          <p:cNvGrpSpPr/>
          <p:nvPr/>
        </p:nvGrpSpPr>
        <p:grpSpPr>
          <a:xfrm>
            <a:off x="474873" y="1509790"/>
            <a:ext cx="2057512" cy="2047888"/>
            <a:chOff x="7335870" y="1840684"/>
            <a:chExt cx="2057512" cy="2047888"/>
          </a:xfrm>
        </p:grpSpPr>
        <p:sp>
          <p:nvSpPr>
            <p:cNvPr id="15" name="Rechteck 14"/>
            <p:cNvSpPr/>
            <p:nvPr/>
          </p:nvSpPr>
          <p:spPr>
            <a:xfrm>
              <a:off x="7335870" y="1840684"/>
              <a:ext cx="2057512" cy="204788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Rechteck 15"/>
            <p:cNvSpPr/>
            <p:nvPr/>
          </p:nvSpPr>
          <p:spPr>
            <a:xfrm>
              <a:off x="7531331" y="2003367"/>
              <a:ext cx="1679171" cy="922713"/>
            </a:xfrm>
            <a:prstGeom prst="rect">
              <a:avLst/>
            </a:prstGeom>
            <a:solidFill>
              <a:srgbClr val="2C92AD"/>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p:cNvSpPr txBox="1"/>
            <p:nvPr/>
          </p:nvSpPr>
          <p:spPr>
            <a:xfrm>
              <a:off x="7423266" y="1973825"/>
              <a:ext cx="501723" cy="923330"/>
            </a:xfrm>
            <a:prstGeom prst="rect">
              <a:avLst/>
            </a:prstGeom>
            <a:noFill/>
          </p:spPr>
          <p:txBody>
            <a:bodyPr wrap="square" rtlCol="0">
              <a:spAutoFit/>
            </a:bodyPr>
            <a:lstStyle/>
            <a:p>
              <a:r>
                <a:rPr lang="de-DE" sz="5400" b="1" dirty="0" smtClean="0">
                  <a:solidFill>
                    <a:srgbClr val="99CCFF"/>
                  </a:solidFill>
                  <a:latin typeface="Arial Narrow" panose="020B0606020202030204" pitchFamily="34" charset="0"/>
                  <a:cs typeface="Arial" panose="020B0604020202020204" pitchFamily="34" charset="0"/>
                </a:rPr>
                <a:t>b</a:t>
              </a:r>
              <a:endParaRPr lang="de-DE" sz="5400" b="1" dirty="0">
                <a:solidFill>
                  <a:srgbClr val="99CCFF"/>
                </a:solidFill>
                <a:latin typeface="Arial Narrow" panose="020B0606020202030204" pitchFamily="34" charset="0"/>
                <a:cs typeface="Arial" panose="020B0604020202020204" pitchFamily="34" charset="0"/>
              </a:endParaRPr>
            </a:p>
          </p:txBody>
        </p:sp>
        <p:sp>
          <p:nvSpPr>
            <p:cNvPr id="18" name="Textfeld 17"/>
            <p:cNvSpPr txBox="1"/>
            <p:nvPr/>
          </p:nvSpPr>
          <p:spPr>
            <a:xfrm>
              <a:off x="7592182" y="2019992"/>
              <a:ext cx="1710725" cy="830997"/>
            </a:xfrm>
            <a:prstGeom prst="rect">
              <a:avLst/>
            </a:prstGeom>
            <a:noFill/>
          </p:spPr>
          <p:txBody>
            <a:bodyPr wrap="none" rtlCol="0">
              <a:spAutoFit/>
            </a:bodyPr>
            <a:lstStyle/>
            <a:p>
              <a:r>
                <a:rPr lang="de-DE" sz="1400" b="1" dirty="0" smtClean="0"/>
                <a:t>Versuchstierleiter</a:t>
              </a:r>
            </a:p>
            <a:p>
              <a:endParaRPr lang="de-DE" sz="1400" b="1" dirty="0" smtClean="0"/>
            </a:p>
            <a:p>
              <a:r>
                <a:rPr lang="de-DE" sz="1000" b="1" dirty="0" smtClean="0"/>
                <a:t>     Person, die Verfahren</a:t>
              </a:r>
            </a:p>
            <a:p>
              <a:r>
                <a:rPr lang="de-DE" sz="1000" b="1" dirty="0" smtClean="0"/>
                <a:t>     und Projekte gestaltet</a:t>
              </a:r>
              <a:endParaRPr lang="de-DE" sz="1000" b="1" dirty="0"/>
            </a:p>
          </p:txBody>
        </p:sp>
        <p:cxnSp>
          <p:nvCxnSpPr>
            <p:cNvPr id="24" name="Gerade Verbindung mit Pfeil 23"/>
            <p:cNvCxnSpPr/>
            <p:nvPr/>
          </p:nvCxnSpPr>
          <p:spPr>
            <a:xfrm>
              <a:off x="8356313" y="2999110"/>
              <a:ext cx="0" cy="889462"/>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5" name="Textfeld 24"/>
            <p:cNvSpPr txBox="1"/>
            <p:nvPr/>
          </p:nvSpPr>
          <p:spPr>
            <a:xfrm>
              <a:off x="8336898" y="3108170"/>
              <a:ext cx="832279" cy="523220"/>
            </a:xfrm>
            <a:prstGeom prst="rect">
              <a:avLst/>
            </a:prstGeom>
            <a:noFill/>
          </p:spPr>
          <p:txBody>
            <a:bodyPr wrap="none" rtlCol="0">
              <a:spAutoFit/>
            </a:bodyPr>
            <a:lstStyle/>
            <a:p>
              <a:r>
                <a:rPr lang="de-DE" sz="1400" dirty="0">
                  <a:solidFill>
                    <a:schemeClr val="bg1"/>
                  </a:solidFill>
                  <a:latin typeface="Arial Narrow" panose="020B0606020202030204" pitchFamily="34" charset="0"/>
                </a:rPr>
                <a:t>p</a:t>
              </a:r>
              <a:r>
                <a:rPr lang="de-DE" sz="1400" dirty="0" smtClean="0">
                  <a:solidFill>
                    <a:schemeClr val="bg1"/>
                  </a:solidFill>
                  <a:latin typeface="Arial Narrow" panose="020B0606020202030204" pitchFamily="34" charset="0"/>
                </a:rPr>
                <a:t>lant und </a:t>
              </a:r>
            </a:p>
            <a:p>
              <a:r>
                <a:rPr lang="de-DE" sz="1400" dirty="0">
                  <a:solidFill>
                    <a:schemeClr val="bg1"/>
                  </a:solidFill>
                  <a:latin typeface="Arial Narrow" panose="020B0606020202030204" pitchFamily="34" charset="0"/>
                </a:rPr>
                <a:t>g</a:t>
              </a:r>
              <a:r>
                <a:rPr lang="de-DE" sz="1400" dirty="0" smtClean="0">
                  <a:solidFill>
                    <a:schemeClr val="bg1"/>
                  </a:solidFill>
                  <a:latin typeface="Arial Narrow" panose="020B0606020202030204" pitchFamily="34" charset="0"/>
                </a:rPr>
                <a:t>estaltet</a:t>
              </a:r>
              <a:endParaRPr lang="de-DE" sz="1400" dirty="0">
                <a:solidFill>
                  <a:schemeClr val="bg1"/>
                </a:solidFill>
                <a:latin typeface="Arial Narrow" panose="020B0606020202030204" pitchFamily="34" charset="0"/>
              </a:endParaRPr>
            </a:p>
          </p:txBody>
        </p:sp>
      </p:grpSp>
      <p:sp>
        <p:nvSpPr>
          <p:cNvPr id="27" name="Textfeld 26"/>
          <p:cNvSpPr txBox="1"/>
          <p:nvPr/>
        </p:nvSpPr>
        <p:spPr>
          <a:xfrm>
            <a:off x="3786401" y="1208917"/>
            <a:ext cx="8552341" cy="9833461"/>
          </a:xfrm>
          <a:prstGeom prst="rect">
            <a:avLst/>
          </a:prstGeom>
          <a:noFill/>
        </p:spPr>
        <p:txBody>
          <a:bodyPr wrap="none" rtlCol="0">
            <a:spAutoFit/>
          </a:bodyPr>
          <a:lstStyle/>
          <a:p>
            <a:pPr>
              <a:lnSpc>
                <a:spcPct val="150000"/>
              </a:lnSpc>
            </a:pPr>
            <a:r>
              <a:rPr lang="de-DE" u="sng" dirty="0" smtClean="0"/>
              <a:t>Personen der EU-Kategorie b</a:t>
            </a:r>
          </a:p>
          <a:p>
            <a:pPr marL="285750" indent="-285750">
              <a:lnSpc>
                <a:spcPct val="150000"/>
              </a:lnSpc>
              <a:buFontTx/>
              <a:buChar char="-"/>
            </a:pPr>
            <a:r>
              <a:rPr lang="de-DE" dirty="0"/>
              <a:t>Versuchsleiter und Stellvertreter und Versuchsplaner</a:t>
            </a:r>
          </a:p>
          <a:p>
            <a:pPr>
              <a:lnSpc>
                <a:spcPct val="150000"/>
              </a:lnSpc>
            </a:pPr>
            <a:endParaRPr lang="de-DE" sz="1400" dirty="0"/>
          </a:p>
          <a:p>
            <a:pPr marL="285750" indent="-285750">
              <a:lnSpc>
                <a:spcPct val="150000"/>
              </a:lnSpc>
              <a:buFontTx/>
              <a:buChar char="-"/>
            </a:pPr>
            <a:r>
              <a:rPr lang="de-DE" dirty="0"/>
              <a:t>gehobene Ansprüche an die fachliche Qualifikation </a:t>
            </a:r>
            <a:endParaRPr lang="de-DE" dirty="0" smtClean="0"/>
          </a:p>
          <a:p>
            <a:pPr marL="742950" lvl="1" indent="-285750">
              <a:lnSpc>
                <a:spcPct val="150000"/>
              </a:lnSpc>
              <a:buFontTx/>
              <a:buChar char="-"/>
            </a:pPr>
            <a:r>
              <a:rPr lang="de-DE" dirty="0" smtClean="0"/>
              <a:t>abgeschlossenes </a:t>
            </a:r>
            <a:r>
              <a:rPr lang="de-DE" dirty="0"/>
              <a:t>naturwissenschaftliches Studium</a:t>
            </a:r>
          </a:p>
          <a:p>
            <a:pPr marL="742950" lvl="1" indent="-285750">
              <a:lnSpc>
                <a:spcPct val="150000"/>
              </a:lnSpc>
              <a:buFontTx/>
              <a:buChar char="-"/>
            </a:pPr>
            <a:r>
              <a:rPr lang="de-DE" dirty="0"/>
              <a:t>Nachweis der Sachkunde (früher FELASA C)</a:t>
            </a:r>
          </a:p>
          <a:p>
            <a:pPr marL="742950" lvl="1" indent="-285750">
              <a:lnSpc>
                <a:spcPct val="150000"/>
              </a:lnSpc>
              <a:buFontTx/>
              <a:buChar char="-"/>
            </a:pPr>
            <a:r>
              <a:rPr lang="de-DE" dirty="0"/>
              <a:t>3 Jahre </a:t>
            </a:r>
            <a:r>
              <a:rPr lang="de-DE" dirty="0" err="1"/>
              <a:t>versuchstierkundliche</a:t>
            </a:r>
            <a:r>
              <a:rPr lang="de-DE" dirty="0"/>
              <a:t> Erfahrung, tierspezifisch</a:t>
            </a:r>
          </a:p>
          <a:p>
            <a:pPr marL="742950" lvl="1" indent="-285750">
              <a:lnSpc>
                <a:spcPct val="150000"/>
              </a:lnSpc>
              <a:buFontTx/>
              <a:buChar char="-"/>
            </a:pPr>
            <a:r>
              <a:rPr lang="de-DE" dirty="0"/>
              <a:t>Zuverlässigkeit</a:t>
            </a:r>
          </a:p>
          <a:p>
            <a:pPr>
              <a:lnSpc>
                <a:spcPct val="150000"/>
              </a:lnSpc>
            </a:pPr>
            <a:endParaRPr lang="de-DE" dirty="0"/>
          </a:p>
          <a:p>
            <a:pPr marL="285750" indent="-285750">
              <a:lnSpc>
                <a:spcPct val="150000"/>
              </a:lnSpc>
              <a:buFontTx/>
              <a:buChar char="-"/>
            </a:pPr>
            <a:r>
              <a:rPr lang="de-DE" dirty="0" smtClean="0">
                <a:solidFill>
                  <a:schemeClr val="accent3">
                    <a:lumMod val="40000"/>
                    <a:lumOff val="60000"/>
                  </a:schemeClr>
                </a:solidFill>
              </a:rPr>
              <a:t>volle Verantwortung für die rechtskonforme Durchführung der Vorhaben</a:t>
            </a:r>
          </a:p>
          <a:p>
            <a:pPr marL="285750" indent="-285750">
              <a:lnSpc>
                <a:spcPct val="150000"/>
              </a:lnSpc>
              <a:buFontTx/>
              <a:buChar char="-"/>
            </a:pPr>
            <a:r>
              <a:rPr lang="de-DE" dirty="0" smtClean="0">
                <a:solidFill>
                  <a:schemeClr val="accent3">
                    <a:lumMod val="40000"/>
                    <a:lumOff val="60000"/>
                  </a:schemeClr>
                </a:solidFill>
              </a:rPr>
              <a:t>Entscheidungsträger für alle den Versuch betreffenden Fragen</a:t>
            </a:r>
          </a:p>
          <a:p>
            <a:pPr marL="285750" indent="-285750">
              <a:lnSpc>
                <a:spcPct val="150000"/>
              </a:lnSpc>
              <a:buFontTx/>
              <a:buChar char="-"/>
            </a:pPr>
            <a:r>
              <a:rPr lang="de-DE" dirty="0" smtClean="0">
                <a:solidFill>
                  <a:schemeClr val="accent3">
                    <a:lumMod val="40000"/>
                    <a:lumOff val="60000"/>
                  </a:schemeClr>
                </a:solidFill>
              </a:rPr>
              <a:t>volle Verantwortung für das eigene Handeln und das Handeln </a:t>
            </a:r>
          </a:p>
          <a:p>
            <a:pPr>
              <a:lnSpc>
                <a:spcPct val="150000"/>
              </a:lnSpc>
            </a:pPr>
            <a:r>
              <a:rPr lang="de-DE" dirty="0">
                <a:solidFill>
                  <a:schemeClr val="accent3">
                    <a:lumMod val="40000"/>
                    <a:lumOff val="60000"/>
                  </a:schemeClr>
                </a:solidFill>
              </a:rPr>
              <a:t> </a:t>
            </a:r>
            <a:r>
              <a:rPr lang="de-DE" dirty="0" smtClean="0">
                <a:solidFill>
                  <a:schemeClr val="accent3">
                    <a:lumMod val="40000"/>
                    <a:lumOff val="60000"/>
                  </a:schemeClr>
                </a:solidFill>
              </a:rPr>
              <a:t>    aller Beteiligten</a:t>
            </a:r>
          </a:p>
          <a:p>
            <a:pPr marL="285750" indent="-285750">
              <a:buFontTx/>
              <a:buChar char="-"/>
            </a:pPr>
            <a:endParaRPr lang="de-DE" dirty="0"/>
          </a:p>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endParaRPr lang="de-DE" dirty="0" smtClean="0"/>
          </a:p>
          <a:p>
            <a:pPr lvl="1"/>
            <a:endParaRPr lang="de-DE" dirty="0" smtClean="0"/>
          </a:p>
          <a:p>
            <a:pPr lvl="1"/>
            <a:endParaRPr lang="de-DE" dirty="0"/>
          </a:p>
          <a:p>
            <a:pPr lvl="1"/>
            <a:endParaRPr lang="de-DE" dirty="0" smtClean="0"/>
          </a:p>
          <a:p>
            <a:pPr lvl="1"/>
            <a:endParaRPr lang="de-DE" dirty="0" smtClean="0"/>
          </a:p>
          <a:p>
            <a:pPr lvl="1"/>
            <a:endParaRPr lang="de-DE" dirty="0" smtClean="0"/>
          </a:p>
          <a:p>
            <a:pPr lvl="1"/>
            <a:endParaRPr lang="de-DE" dirty="0" smtClean="0"/>
          </a:p>
          <a:p>
            <a:pPr lvl="1"/>
            <a:endParaRPr lang="de-DE" dirty="0" smtClean="0"/>
          </a:p>
        </p:txBody>
      </p:sp>
    </p:spTree>
    <p:extLst>
      <p:ext uri="{BB962C8B-B14F-4D97-AF65-F5344CB8AC3E}">
        <p14:creationId xmlns:p14="http://schemas.microsoft.com/office/powerpoint/2010/main" val="25796110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576822" y="2239102"/>
            <a:ext cx="3141461" cy="3319780"/>
          </a:xfrm>
          <a:prstGeom prst="rect">
            <a:avLst/>
          </a:prstGeom>
        </p:spPr>
      </p:pic>
      <p:pic>
        <p:nvPicPr>
          <p:cNvPr id="3" name="Grafik 2"/>
          <p:cNvPicPr>
            <a:picLocks noChangeAspect="1"/>
          </p:cNvPicPr>
          <p:nvPr/>
        </p:nvPicPr>
        <p:blipFill rotWithShape="1">
          <a:blip r:embed="rId2"/>
          <a:srcRect l="20107" t="58641" r="32083" b="14944"/>
          <a:stretch/>
        </p:blipFill>
        <p:spPr>
          <a:xfrm>
            <a:off x="100157" y="4212236"/>
            <a:ext cx="3915381" cy="2285999"/>
          </a:xfrm>
          <a:prstGeom prst="rect">
            <a:avLst/>
          </a:prstGeom>
        </p:spPr>
      </p:pic>
      <p:sp>
        <p:nvSpPr>
          <p:cNvPr id="4" name="Textfeld 3"/>
          <p:cNvSpPr txBox="1"/>
          <p:nvPr/>
        </p:nvSpPr>
        <p:spPr>
          <a:xfrm>
            <a:off x="3463449" y="210335"/>
            <a:ext cx="5297604" cy="461665"/>
          </a:xfrm>
          <a:prstGeom prst="rect">
            <a:avLst/>
          </a:prstGeom>
          <a:noFill/>
        </p:spPr>
        <p:txBody>
          <a:bodyPr wrap="none" rtlCol="0">
            <a:spAutoFit/>
          </a:bodyPr>
          <a:lstStyle/>
          <a:p>
            <a:r>
              <a:rPr lang="de-DE" sz="2400" b="1" dirty="0">
                <a:solidFill>
                  <a:schemeClr val="accent4">
                    <a:lumMod val="20000"/>
                    <a:lumOff val="80000"/>
                  </a:schemeClr>
                </a:solidFill>
                <a:latin typeface="Rockwell Extra Bold" panose="02060903040505020403" pitchFamily="18" charset="0"/>
              </a:rPr>
              <a:t>Arbeiten mit Versuchstieren</a:t>
            </a:r>
          </a:p>
        </p:txBody>
      </p:sp>
      <p:sp>
        <p:nvSpPr>
          <p:cNvPr id="5" name="Textfeld 4"/>
          <p:cNvSpPr txBox="1"/>
          <p:nvPr/>
        </p:nvSpPr>
        <p:spPr>
          <a:xfrm>
            <a:off x="274321" y="839585"/>
            <a:ext cx="7061549" cy="369332"/>
          </a:xfrm>
          <a:prstGeom prst="rect">
            <a:avLst/>
          </a:prstGeom>
          <a:noFill/>
        </p:spPr>
        <p:txBody>
          <a:bodyPr wrap="none" rtlCol="0">
            <a:spAutoFit/>
          </a:bodyPr>
          <a:lstStyle/>
          <a:p>
            <a:r>
              <a:rPr lang="de-DE" b="1" dirty="0" smtClean="0">
                <a:solidFill>
                  <a:schemeClr val="accent3">
                    <a:lumMod val="20000"/>
                    <a:lumOff val="80000"/>
                  </a:schemeClr>
                </a:solidFill>
              </a:rPr>
              <a:t>Rechte und Pflichten der am Tierversuch beteiligten Personen</a:t>
            </a:r>
            <a:endParaRPr lang="de-DE" b="1" dirty="0">
              <a:solidFill>
                <a:schemeClr val="accent3">
                  <a:lumMod val="20000"/>
                  <a:lumOff val="80000"/>
                </a:schemeClr>
              </a:solidFill>
            </a:endParaRPr>
          </a:p>
        </p:txBody>
      </p:sp>
      <p:sp>
        <p:nvSpPr>
          <p:cNvPr id="6" name="Textfeld 5"/>
          <p:cNvSpPr txBox="1"/>
          <p:nvPr/>
        </p:nvSpPr>
        <p:spPr>
          <a:xfrm>
            <a:off x="4122143" y="1376502"/>
            <a:ext cx="8283217" cy="8817799"/>
          </a:xfrm>
          <a:prstGeom prst="rect">
            <a:avLst/>
          </a:prstGeom>
          <a:noFill/>
        </p:spPr>
        <p:txBody>
          <a:bodyPr wrap="square" rtlCol="0">
            <a:spAutoFit/>
          </a:bodyPr>
          <a:lstStyle/>
          <a:p>
            <a:pPr>
              <a:lnSpc>
                <a:spcPct val="150000"/>
              </a:lnSpc>
            </a:pPr>
            <a:r>
              <a:rPr lang="de-DE" u="sng" dirty="0" smtClean="0"/>
              <a:t>Personen der EU-Kategorie a, c, d</a:t>
            </a:r>
          </a:p>
          <a:p>
            <a:pPr marL="285750" indent="-285750">
              <a:lnSpc>
                <a:spcPct val="150000"/>
              </a:lnSpc>
              <a:buFontTx/>
              <a:buChar char="-"/>
            </a:pPr>
            <a:r>
              <a:rPr lang="de-DE" dirty="0" smtClean="0"/>
              <a:t>fachliche </a:t>
            </a:r>
            <a:r>
              <a:rPr lang="de-DE" dirty="0"/>
              <a:t>Qualifikation </a:t>
            </a:r>
            <a:endParaRPr lang="de-DE" dirty="0" smtClean="0"/>
          </a:p>
          <a:p>
            <a:pPr marL="742950" lvl="1" indent="-285750">
              <a:lnSpc>
                <a:spcPct val="150000"/>
              </a:lnSpc>
              <a:buFontTx/>
              <a:buChar char="-"/>
            </a:pPr>
            <a:r>
              <a:rPr lang="de-DE" dirty="0" smtClean="0"/>
              <a:t>Nachweis </a:t>
            </a:r>
            <a:r>
              <a:rPr lang="de-DE" dirty="0"/>
              <a:t>der Sachkunde (früher FELASA </a:t>
            </a:r>
            <a:r>
              <a:rPr lang="de-DE" dirty="0" smtClean="0"/>
              <a:t>B)</a:t>
            </a:r>
            <a:endParaRPr lang="de-DE" dirty="0"/>
          </a:p>
          <a:p>
            <a:pPr marL="742950" lvl="1" indent="-285750">
              <a:lnSpc>
                <a:spcPct val="150000"/>
              </a:lnSpc>
              <a:buFontTx/>
              <a:buChar char="-"/>
            </a:pPr>
            <a:r>
              <a:rPr lang="de-DE" dirty="0" smtClean="0"/>
              <a:t>tierexperimentelle Kompetenz durch berufliche Erfahrung (muss durch Behörde genehmigt werden)</a:t>
            </a:r>
            <a:endParaRPr lang="de-DE" dirty="0"/>
          </a:p>
          <a:p>
            <a:pPr marL="742950" lvl="1" indent="-285750">
              <a:lnSpc>
                <a:spcPct val="150000"/>
              </a:lnSpc>
              <a:buFontTx/>
              <a:buChar char="-"/>
            </a:pPr>
            <a:r>
              <a:rPr lang="de-DE" dirty="0" smtClean="0"/>
              <a:t>Arbeit unter Anleitung / unter </a:t>
            </a:r>
            <a:r>
              <a:rPr lang="de-DE" dirty="0"/>
              <a:t>A</a:t>
            </a:r>
            <a:r>
              <a:rPr lang="de-DE" dirty="0" smtClean="0"/>
              <a:t>ufsicht</a:t>
            </a:r>
            <a:endParaRPr lang="de-DE" dirty="0"/>
          </a:p>
          <a:p>
            <a:pPr>
              <a:lnSpc>
                <a:spcPct val="150000"/>
              </a:lnSpc>
            </a:pPr>
            <a:endParaRPr lang="de-DE" dirty="0" smtClean="0"/>
          </a:p>
          <a:p>
            <a:pPr>
              <a:lnSpc>
                <a:spcPct val="150000"/>
              </a:lnSpc>
            </a:pPr>
            <a:endParaRPr lang="de-DE" dirty="0"/>
          </a:p>
          <a:p>
            <a:pPr marL="285750" indent="-285750">
              <a:lnSpc>
                <a:spcPct val="150000"/>
              </a:lnSpc>
              <a:buFontTx/>
              <a:buChar char="-"/>
            </a:pPr>
            <a:r>
              <a:rPr lang="de-DE" dirty="0" smtClean="0">
                <a:solidFill>
                  <a:schemeClr val="accent3">
                    <a:lumMod val="40000"/>
                    <a:lumOff val="60000"/>
                  </a:schemeClr>
                </a:solidFill>
              </a:rPr>
              <a:t>selbständige Durchführung von Teilaspekten der Eingriffe / Behandlungen </a:t>
            </a:r>
          </a:p>
          <a:p>
            <a:pPr marL="285750" indent="-285750">
              <a:lnSpc>
                <a:spcPct val="150000"/>
              </a:lnSpc>
              <a:buFontTx/>
              <a:buChar char="-"/>
            </a:pPr>
            <a:r>
              <a:rPr lang="de-DE" dirty="0" smtClean="0">
                <a:solidFill>
                  <a:schemeClr val="accent3">
                    <a:lumMod val="40000"/>
                    <a:lumOff val="60000"/>
                  </a:schemeClr>
                </a:solidFill>
              </a:rPr>
              <a:t>Verantwortung für das eigene Handeln</a:t>
            </a:r>
            <a:endParaRPr lang="de-DE" dirty="0"/>
          </a:p>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endParaRPr lang="de-DE" dirty="0" smtClean="0"/>
          </a:p>
          <a:p>
            <a:pPr lvl="1"/>
            <a:endParaRPr lang="de-DE" dirty="0" smtClean="0"/>
          </a:p>
          <a:p>
            <a:pPr lvl="1"/>
            <a:endParaRPr lang="de-DE" dirty="0"/>
          </a:p>
          <a:p>
            <a:pPr lvl="1"/>
            <a:endParaRPr lang="de-DE" dirty="0" smtClean="0"/>
          </a:p>
          <a:p>
            <a:pPr lvl="1"/>
            <a:endParaRPr lang="de-DE" dirty="0" smtClean="0"/>
          </a:p>
          <a:p>
            <a:pPr lvl="1"/>
            <a:endParaRPr lang="de-DE" dirty="0" smtClean="0"/>
          </a:p>
          <a:p>
            <a:pPr lvl="1"/>
            <a:endParaRPr lang="de-DE" dirty="0" smtClean="0"/>
          </a:p>
          <a:p>
            <a:pPr lvl="1"/>
            <a:endParaRPr lang="de-DE" dirty="0" smtClean="0"/>
          </a:p>
        </p:txBody>
      </p:sp>
    </p:spTree>
    <p:extLst>
      <p:ext uri="{BB962C8B-B14F-4D97-AF65-F5344CB8AC3E}">
        <p14:creationId xmlns:p14="http://schemas.microsoft.com/office/powerpoint/2010/main" val="24315663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2"/>
          <a:srcRect b="11665"/>
          <a:stretch/>
        </p:blipFill>
        <p:spPr>
          <a:xfrm>
            <a:off x="1560661" y="1057752"/>
            <a:ext cx="8430568" cy="5372366"/>
          </a:xfrm>
          <a:prstGeom prst="rect">
            <a:avLst/>
          </a:prstGeom>
        </p:spPr>
      </p:pic>
      <p:sp>
        <p:nvSpPr>
          <p:cNvPr id="3" name="Textfeld 2"/>
          <p:cNvSpPr txBox="1"/>
          <p:nvPr/>
        </p:nvSpPr>
        <p:spPr>
          <a:xfrm>
            <a:off x="3463449" y="285286"/>
            <a:ext cx="5297604" cy="461665"/>
          </a:xfrm>
          <a:prstGeom prst="rect">
            <a:avLst/>
          </a:prstGeom>
          <a:noFill/>
        </p:spPr>
        <p:txBody>
          <a:bodyPr wrap="none" rtlCol="0">
            <a:spAutoFit/>
          </a:bodyPr>
          <a:lstStyle/>
          <a:p>
            <a:r>
              <a:rPr lang="de-DE" sz="2400" b="1" dirty="0">
                <a:solidFill>
                  <a:schemeClr val="accent4">
                    <a:lumMod val="20000"/>
                    <a:lumOff val="80000"/>
                  </a:schemeClr>
                </a:solidFill>
                <a:latin typeface="Rockwell Extra Bold" panose="02060903040505020403" pitchFamily="18" charset="0"/>
              </a:rPr>
              <a:t>Arbeiten mit Versuchstieren</a:t>
            </a:r>
          </a:p>
        </p:txBody>
      </p:sp>
    </p:spTree>
    <p:extLst>
      <p:ext uri="{BB962C8B-B14F-4D97-AF65-F5344CB8AC3E}">
        <p14:creationId xmlns:p14="http://schemas.microsoft.com/office/powerpoint/2010/main" val="16315346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625527" y="400900"/>
            <a:ext cx="5297604" cy="461665"/>
          </a:xfrm>
          <a:prstGeom prst="rect">
            <a:avLst/>
          </a:prstGeom>
          <a:noFill/>
        </p:spPr>
        <p:txBody>
          <a:bodyPr wrap="none" rtlCol="0">
            <a:spAutoFit/>
          </a:bodyPr>
          <a:lstStyle/>
          <a:p>
            <a:r>
              <a:rPr lang="de-DE" sz="2400" b="1" dirty="0">
                <a:solidFill>
                  <a:schemeClr val="accent4">
                    <a:lumMod val="20000"/>
                    <a:lumOff val="80000"/>
                  </a:schemeClr>
                </a:solidFill>
                <a:latin typeface="Rockwell Extra Bold" panose="02060903040505020403" pitchFamily="18" charset="0"/>
              </a:rPr>
              <a:t>Arbeiten mit Versuchstieren</a:t>
            </a:r>
          </a:p>
        </p:txBody>
      </p:sp>
      <p:sp>
        <p:nvSpPr>
          <p:cNvPr id="3" name="Textfeld 2"/>
          <p:cNvSpPr txBox="1"/>
          <p:nvPr/>
        </p:nvSpPr>
        <p:spPr>
          <a:xfrm>
            <a:off x="584617" y="1101777"/>
            <a:ext cx="9677649" cy="2862322"/>
          </a:xfrm>
          <a:prstGeom prst="rect">
            <a:avLst/>
          </a:prstGeom>
          <a:noFill/>
        </p:spPr>
        <p:txBody>
          <a:bodyPr wrap="none" rtlCol="0">
            <a:spAutoFit/>
          </a:bodyPr>
          <a:lstStyle/>
          <a:p>
            <a:r>
              <a:rPr lang="de-DE" b="1" dirty="0" smtClean="0">
                <a:solidFill>
                  <a:schemeClr val="accent3">
                    <a:lumMod val="40000"/>
                    <a:lumOff val="60000"/>
                  </a:schemeClr>
                </a:solidFill>
              </a:rPr>
              <a:t>Wann ist das Töten eines Versuchstieres zulässig?</a:t>
            </a:r>
          </a:p>
          <a:p>
            <a:endParaRPr lang="de-DE" dirty="0" smtClean="0"/>
          </a:p>
          <a:p>
            <a:r>
              <a:rPr lang="de-DE" dirty="0" smtClean="0"/>
              <a:t>Gründe müssen vernünftig und vereinbar mit dem TierSchG und der </a:t>
            </a:r>
            <a:r>
              <a:rPr lang="de-DE" dirty="0" err="1" smtClean="0"/>
              <a:t>TierSchVerV</a:t>
            </a:r>
            <a:r>
              <a:rPr lang="de-DE" dirty="0" smtClean="0"/>
              <a:t> sein:</a:t>
            </a:r>
          </a:p>
          <a:p>
            <a:endParaRPr lang="de-DE" dirty="0"/>
          </a:p>
          <a:p>
            <a:pPr marL="285750" indent="-285750">
              <a:buFontTx/>
              <a:buChar char="-"/>
            </a:pPr>
            <a:r>
              <a:rPr lang="de-DE" dirty="0" smtClean="0"/>
              <a:t>Erlösen von Schmerzen und Leiden</a:t>
            </a:r>
          </a:p>
          <a:p>
            <a:pPr marL="285750" indent="-285750">
              <a:buFontTx/>
              <a:buChar char="-"/>
            </a:pPr>
            <a:r>
              <a:rPr lang="de-DE" dirty="0" smtClean="0"/>
              <a:t>Organentnahme</a:t>
            </a:r>
          </a:p>
          <a:p>
            <a:pPr marL="285750" indent="-285750">
              <a:buFontTx/>
              <a:buChar char="-"/>
            </a:pPr>
            <a:endParaRPr lang="de-DE" dirty="0"/>
          </a:p>
          <a:p>
            <a:pPr marL="285750" indent="-285750">
              <a:buFontTx/>
              <a:buChar char="-"/>
            </a:pPr>
            <a:endParaRPr lang="de-DE" dirty="0" smtClean="0"/>
          </a:p>
          <a:p>
            <a:endParaRPr lang="de-DE" dirty="0" smtClean="0"/>
          </a:p>
          <a:p>
            <a:pPr marL="285750" indent="-285750">
              <a:buFontTx/>
              <a:buChar char="-"/>
            </a:pPr>
            <a:endParaRPr lang="de-DE" dirty="0"/>
          </a:p>
        </p:txBody>
      </p:sp>
      <p:grpSp>
        <p:nvGrpSpPr>
          <p:cNvPr id="6" name="Gruppieren 5"/>
          <p:cNvGrpSpPr/>
          <p:nvPr/>
        </p:nvGrpSpPr>
        <p:grpSpPr>
          <a:xfrm>
            <a:off x="658192" y="3433494"/>
            <a:ext cx="9757653" cy="3344181"/>
            <a:chOff x="658192" y="3433494"/>
            <a:chExt cx="9757653" cy="3344181"/>
          </a:xfrm>
        </p:grpSpPr>
        <p:sp>
          <p:nvSpPr>
            <p:cNvPr id="4" name="Textfeld 3"/>
            <p:cNvSpPr txBox="1"/>
            <p:nvPr/>
          </p:nvSpPr>
          <p:spPr>
            <a:xfrm>
              <a:off x="658192" y="3433494"/>
              <a:ext cx="8776762" cy="646331"/>
            </a:xfrm>
            <a:prstGeom prst="rect">
              <a:avLst/>
            </a:prstGeom>
            <a:noFill/>
          </p:spPr>
          <p:txBody>
            <a:bodyPr wrap="none" rtlCol="0">
              <a:spAutoFit/>
            </a:bodyPr>
            <a:lstStyle/>
            <a:p>
              <a:r>
                <a:rPr lang="de-DE" dirty="0"/>
                <a:t>Kriterien zur Auswahl einer geeigneten, tierschutzgerechten Tötungsmethode</a:t>
              </a:r>
            </a:p>
            <a:p>
              <a:endParaRPr lang="de-DE" dirty="0"/>
            </a:p>
          </p:txBody>
        </p:sp>
        <p:pic>
          <p:nvPicPr>
            <p:cNvPr id="5" name="Grafik 4"/>
            <p:cNvPicPr>
              <a:picLocks noChangeAspect="1"/>
            </p:cNvPicPr>
            <p:nvPr/>
          </p:nvPicPr>
          <p:blipFill rotWithShape="1">
            <a:blip r:embed="rId2"/>
            <a:srcRect l="36247" t="53616" r="27794" b="28733"/>
            <a:stretch/>
          </p:blipFill>
          <p:spPr>
            <a:xfrm>
              <a:off x="742012" y="3810000"/>
              <a:ext cx="9673833" cy="2967675"/>
            </a:xfrm>
            <a:prstGeom prst="rect">
              <a:avLst/>
            </a:prstGeom>
          </p:spPr>
        </p:pic>
      </p:grpSp>
    </p:spTree>
    <p:extLst>
      <p:ext uri="{BB962C8B-B14F-4D97-AF65-F5344CB8AC3E}">
        <p14:creationId xmlns:p14="http://schemas.microsoft.com/office/powerpoint/2010/main" val="141498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625527" y="400900"/>
            <a:ext cx="5297604" cy="461665"/>
          </a:xfrm>
          <a:prstGeom prst="rect">
            <a:avLst/>
          </a:prstGeom>
          <a:noFill/>
        </p:spPr>
        <p:txBody>
          <a:bodyPr wrap="none" rtlCol="0">
            <a:spAutoFit/>
          </a:bodyPr>
          <a:lstStyle/>
          <a:p>
            <a:r>
              <a:rPr lang="de-DE" sz="2400" b="1" dirty="0">
                <a:solidFill>
                  <a:schemeClr val="accent4">
                    <a:lumMod val="20000"/>
                    <a:lumOff val="80000"/>
                  </a:schemeClr>
                </a:solidFill>
                <a:latin typeface="Rockwell Extra Bold" panose="02060903040505020403" pitchFamily="18" charset="0"/>
              </a:rPr>
              <a:t>Arbeiten mit Versuchstieren</a:t>
            </a:r>
          </a:p>
        </p:txBody>
      </p:sp>
      <p:sp>
        <p:nvSpPr>
          <p:cNvPr id="4" name="Textfeld 3"/>
          <p:cNvSpPr txBox="1"/>
          <p:nvPr/>
        </p:nvSpPr>
        <p:spPr>
          <a:xfrm>
            <a:off x="301726" y="1696245"/>
            <a:ext cx="11312712" cy="4439677"/>
          </a:xfrm>
          <a:prstGeom prst="rect">
            <a:avLst/>
          </a:prstGeom>
          <a:noFill/>
        </p:spPr>
        <p:txBody>
          <a:bodyPr wrap="none" rtlCol="0">
            <a:spAutoFit/>
          </a:bodyPr>
          <a:lstStyle/>
          <a:p>
            <a:pPr>
              <a:lnSpc>
                <a:spcPct val="125000"/>
              </a:lnSpc>
            </a:pPr>
            <a:r>
              <a:rPr lang="de-DE" sz="2800" b="1" dirty="0" smtClean="0">
                <a:solidFill>
                  <a:schemeClr val="accent3">
                    <a:lumMod val="40000"/>
                    <a:lumOff val="60000"/>
                  </a:schemeClr>
                </a:solidFill>
              </a:rPr>
              <a:t>Anforderungen an die Tötung von Wirbeltieren</a:t>
            </a:r>
            <a:r>
              <a:rPr lang="de-DE" sz="2400" dirty="0" smtClean="0"/>
              <a:t> </a:t>
            </a:r>
            <a:r>
              <a:rPr lang="de-DE" dirty="0" smtClean="0"/>
              <a:t>(§2 </a:t>
            </a:r>
            <a:r>
              <a:rPr lang="de-DE" dirty="0" err="1" smtClean="0"/>
              <a:t>TierSchVersV</a:t>
            </a:r>
            <a:r>
              <a:rPr lang="de-DE" dirty="0" smtClean="0"/>
              <a:t>)</a:t>
            </a:r>
          </a:p>
          <a:p>
            <a:pPr>
              <a:lnSpc>
                <a:spcPct val="125000"/>
              </a:lnSpc>
            </a:pPr>
            <a:endParaRPr lang="de-DE" dirty="0" smtClean="0"/>
          </a:p>
          <a:p>
            <a:pPr>
              <a:lnSpc>
                <a:spcPct val="125000"/>
              </a:lnSpc>
            </a:pPr>
            <a:r>
              <a:rPr lang="de-DE" sz="2000" dirty="0" smtClean="0"/>
              <a:t>In § 1 Absatz 1 bezeichnete Wirbeltiere und Kopffüßer dürfen nur </a:t>
            </a:r>
          </a:p>
          <a:p>
            <a:pPr lvl="1">
              <a:lnSpc>
                <a:spcPct val="125000"/>
              </a:lnSpc>
            </a:pPr>
            <a:r>
              <a:rPr lang="de-DE" sz="2000" dirty="0" smtClean="0"/>
              <a:t>(1) in Räumlichkeiten einer Einrichtung oder eines Betriebes  im Sinne §1Absatz 1</a:t>
            </a:r>
          </a:p>
          <a:p>
            <a:pPr>
              <a:lnSpc>
                <a:spcPct val="125000"/>
              </a:lnSpc>
            </a:pPr>
            <a:r>
              <a:rPr lang="de-DE" sz="2000" dirty="0"/>
              <a:t>	</a:t>
            </a:r>
            <a:r>
              <a:rPr lang="de-DE" sz="2000" b="1" dirty="0" smtClean="0">
                <a:solidFill>
                  <a:schemeClr val="accent3">
                    <a:lumMod val="40000"/>
                    <a:lumOff val="60000"/>
                  </a:schemeClr>
                </a:solidFill>
              </a:rPr>
              <a:t>(genehmigte Versuchstierhaltung)</a:t>
            </a:r>
          </a:p>
          <a:p>
            <a:pPr lvl="1">
              <a:lnSpc>
                <a:spcPct val="125000"/>
              </a:lnSpc>
            </a:pPr>
            <a:r>
              <a:rPr lang="de-DE" sz="2000" dirty="0" smtClean="0"/>
              <a:t>(2) von einer Person, die die Anforderungen nach Anlage 1 Abschnitt 2 erfüllt, und</a:t>
            </a:r>
          </a:p>
          <a:p>
            <a:pPr>
              <a:lnSpc>
                <a:spcPct val="125000"/>
              </a:lnSpc>
            </a:pPr>
            <a:r>
              <a:rPr lang="de-DE" sz="2000" dirty="0"/>
              <a:t>	</a:t>
            </a:r>
            <a:r>
              <a:rPr lang="de-DE" sz="2000" b="1" dirty="0" smtClean="0">
                <a:solidFill>
                  <a:schemeClr val="accent3">
                    <a:lumMod val="40000"/>
                    <a:lumOff val="60000"/>
                  </a:schemeClr>
                </a:solidFill>
              </a:rPr>
              <a:t>(qualifiziertes/geschultes Personal)</a:t>
            </a:r>
          </a:p>
          <a:p>
            <a:pPr lvl="1">
              <a:lnSpc>
                <a:spcPct val="125000"/>
              </a:lnSpc>
            </a:pPr>
            <a:r>
              <a:rPr lang="de-DE" sz="2000" dirty="0" smtClean="0"/>
              <a:t>(3) Unter Betäubung oder sonst nur unter größtmöglicher Vermeidung von Schmerzen </a:t>
            </a:r>
          </a:p>
          <a:p>
            <a:pPr lvl="1">
              <a:lnSpc>
                <a:spcPct val="125000"/>
              </a:lnSpc>
            </a:pPr>
            <a:r>
              <a:rPr lang="de-DE" sz="2000" dirty="0" smtClean="0"/>
              <a:t>und Leiden</a:t>
            </a:r>
          </a:p>
          <a:p>
            <a:pPr lvl="1">
              <a:lnSpc>
                <a:spcPct val="125000"/>
              </a:lnSpc>
            </a:pPr>
            <a:r>
              <a:rPr lang="de-DE" sz="2000" b="1" dirty="0" smtClean="0">
                <a:solidFill>
                  <a:schemeClr val="accent3">
                    <a:lumMod val="40000"/>
                    <a:lumOff val="60000"/>
                  </a:schemeClr>
                </a:solidFill>
              </a:rPr>
              <a:t>(unter Betäubung, ohne Schmerzen und Leiden)</a:t>
            </a:r>
          </a:p>
          <a:p>
            <a:pPr>
              <a:lnSpc>
                <a:spcPct val="125000"/>
              </a:lnSpc>
            </a:pPr>
            <a:r>
              <a:rPr lang="de-DE" sz="2000" dirty="0" smtClean="0"/>
              <a:t>getötet werden.</a:t>
            </a:r>
          </a:p>
        </p:txBody>
      </p:sp>
    </p:spTree>
    <p:extLst>
      <p:ext uri="{BB962C8B-B14F-4D97-AF65-F5344CB8AC3E}">
        <p14:creationId xmlns:p14="http://schemas.microsoft.com/office/powerpoint/2010/main" val="40042085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26008" y="702146"/>
            <a:ext cx="12088166" cy="5909310"/>
          </a:xfrm>
          <a:prstGeom prst="rect">
            <a:avLst/>
          </a:prstGeom>
        </p:spPr>
        <p:txBody>
          <a:bodyPr wrap="square">
            <a:spAutoFit/>
          </a:bodyPr>
          <a:lstStyle/>
          <a:p>
            <a:pPr>
              <a:lnSpc>
                <a:spcPct val="150000"/>
              </a:lnSpc>
            </a:pPr>
            <a:r>
              <a:rPr lang="de-DE" sz="1400" dirty="0" err="1" smtClean="0"/>
              <a:t>TierSchVersV</a:t>
            </a:r>
            <a:r>
              <a:rPr lang="de-DE" sz="1400" dirty="0" smtClean="0"/>
              <a:t> Anlage </a:t>
            </a:r>
            <a:r>
              <a:rPr lang="de-DE" sz="1400" dirty="0"/>
              <a:t>1 Abschnitt 2 </a:t>
            </a:r>
            <a:r>
              <a:rPr lang="de-DE" sz="1400" dirty="0" err="1" smtClean="0"/>
              <a:t>TierSchVersV</a:t>
            </a:r>
            <a:endParaRPr lang="de-DE" sz="1400" dirty="0">
              <a:latin typeface="Arial" panose="020B0604020202020204" pitchFamily="34" charset="0"/>
              <a:cs typeface="Arial" panose="020B0604020202020204" pitchFamily="34" charset="0"/>
            </a:endParaRPr>
          </a:p>
          <a:p>
            <a:pPr>
              <a:lnSpc>
                <a:spcPct val="150000"/>
              </a:lnSpc>
            </a:pPr>
            <a:r>
              <a:rPr lang="de-DE" sz="1400" dirty="0">
                <a:latin typeface="Arial" panose="020B0604020202020204" pitchFamily="34" charset="0"/>
                <a:cs typeface="Arial" panose="020B0604020202020204" pitchFamily="34" charset="0"/>
              </a:rPr>
              <a:t>Töten von Tieren</a:t>
            </a:r>
          </a:p>
          <a:p>
            <a:pPr>
              <a:lnSpc>
                <a:spcPct val="150000"/>
              </a:lnSpc>
            </a:pPr>
            <a:r>
              <a:rPr lang="de-DE" sz="1400" dirty="0">
                <a:latin typeface="Arial" panose="020B0604020202020204" pitchFamily="34" charset="0"/>
                <a:cs typeface="Arial" panose="020B0604020202020204" pitchFamily="34" charset="0"/>
              </a:rPr>
              <a:t>1</a:t>
            </a:r>
            <a:r>
              <a:rPr lang="de-DE" sz="1400" dirty="0" smtClean="0">
                <a:latin typeface="Arial" panose="020B0604020202020204" pitchFamily="34" charset="0"/>
                <a:cs typeface="Arial" panose="020B0604020202020204" pitchFamily="34" charset="0"/>
              </a:rPr>
              <a:t>. </a:t>
            </a:r>
            <a:r>
              <a:rPr lang="de-DE" sz="1400" b="1" dirty="0" smtClean="0">
                <a:solidFill>
                  <a:schemeClr val="accent3">
                    <a:lumMod val="40000"/>
                    <a:lumOff val="60000"/>
                  </a:schemeClr>
                </a:solidFill>
                <a:latin typeface="Arial" panose="020B0604020202020204" pitchFamily="34" charset="0"/>
                <a:cs typeface="Arial" panose="020B0604020202020204" pitchFamily="34" charset="0"/>
              </a:rPr>
              <a:t>Geltende </a:t>
            </a:r>
            <a:r>
              <a:rPr lang="de-DE" sz="1400" b="1" dirty="0">
                <a:solidFill>
                  <a:schemeClr val="accent3">
                    <a:lumMod val="40000"/>
                    <a:lumOff val="60000"/>
                  </a:schemeClr>
                </a:solidFill>
                <a:latin typeface="Arial" panose="020B0604020202020204" pitchFamily="34" charset="0"/>
                <a:cs typeface="Arial" panose="020B0604020202020204" pitchFamily="34" charset="0"/>
              </a:rPr>
              <a:t>Rechtsvorschriften </a:t>
            </a:r>
            <a:r>
              <a:rPr lang="de-DE" sz="1400" dirty="0">
                <a:latin typeface="Arial" panose="020B0604020202020204" pitchFamily="34" charset="0"/>
                <a:cs typeface="Arial" panose="020B0604020202020204" pitchFamily="34" charset="0"/>
              </a:rPr>
              <a:t>zum Töten von Tieren zu wissenschaftlichen Zwecken oder von Tieren, die dazu bestimmt sind, in Tierversuchen verwendet zu werden.</a:t>
            </a:r>
          </a:p>
          <a:p>
            <a:pPr>
              <a:lnSpc>
                <a:spcPct val="150000"/>
              </a:lnSpc>
            </a:pPr>
            <a:r>
              <a:rPr lang="de-DE" sz="1400" dirty="0">
                <a:latin typeface="Arial" panose="020B0604020202020204" pitchFamily="34" charset="0"/>
                <a:cs typeface="Arial" panose="020B0604020202020204" pitchFamily="34" charset="0"/>
              </a:rPr>
              <a:t>2</a:t>
            </a:r>
            <a:r>
              <a:rPr lang="de-DE" sz="1400" dirty="0" smtClean="0">
                <a:latin typeface="Arial" panose="020B0604020202020204" pitchFamily="34" charset="0"/>
                <a:cs typeface="Arial" panose="020B0604020202020204" pitchFamily="34" charset="0"/>
              </a:rPr>
              <a:t>. </a:t>
            </a:r>
            <a:r>
              <a:rPr lang="de-DE" sz="1400" b="1" dirty="0" smtClean="0">
                <a:solidFill>
                  <a:schemeClr val="accent3">
                    <a:lumMod val="40000"/>
                    <a:lumOff val="60000"/>
                  </a:schemeClr>
                </a:solidFill>
                <a:latin typeface="Arial" panose="020B0604020202020204" pitchFamily="34" charset="0"/>
                <a:cs typeface="Arial" panose="020B0604020202020204" pitchFamily="34" charset="0"/>
              </a:rPr>
              <a:t>Ethik </a:t>
            </a:r>
            <a:r>
              <a:rPr lang="de-DE" sz="1400" b="1" dirty="0">
                <a:solidFill>
                  <a:schemeClr val="accent3">
                    <a:lumMod val="40000"/>
                    <a:lumOff val="60000"/>
                  </a:schemeClr>
                </a:solidFill>
                <a:latin typeface="Arial" panose="020B0604020202020204" pitchFamily="34" charset="0"/>
                <a:cs typeface="Arial" panose="020B0604020202020204" pitchFamily="34" charset="0"/>
              </a:rPr>
              <a:t>in Bezug auf die Beziehung zwischen Mensch und Tier,</a:t>
            </a:r>
            <a:r>
              <a:rPr lang="de-DE" sz="1400" dirty="0">
                <a:latin typeface="Arial" panose="020B0604020202020204" pitchFamily="34" charset="0"/>
                <a:cs typeface="Arial" panose="020B0604020202020204" pitchFamily="34" charset="0"/>
              </a:rPr>
              <a:t> intrinsischer Wert des Lebens und Argumente für und gegen die Verwendung von Tieren zu wissenschaftlichen Zwecken.</a:t>
            </a:r>
          </a:p>
          <a:p>
            <a:pPr>
              <a:lnSpc>
                <a:spcPct val="150000"/>
              </a:lnSpc>
            </a:pPr>
            <a:r>
              <a:rPr lang="de-DE" sz="1400" dirty="0">
                <a:latin typeface="Arial" panose="020B0604020202020204" pitchFamily="34" charset="0"/>
                <a:cs typeface="Arial" panose="020B0604020202020204" pitchFamily="34" charset="0"/>
              </a:rPr>
              <a:t>3</a:t>
            </a:r>
            <a:r>
              <a:rPr lang="de-DE" sz="1400" dirty="0" smtClean="0">
                <a:latin typeface="Arial" panose="020B0604020202020204" pitchFamily="34" charset="0"/>
                <a:cs typeface="Arial" panose="020B0604020202020204" pitchFamily="34" charset="0"/>
              </a:rPr>
              <a:t>. </a:t>
            </a:r>
            <a:r>
              <a:rPr lang="de-DE" sz="1400" b="1" dirty="0" smtClean="0">
                <a:solidFill>
                  <a:schemeClr val="accent3">
                    <a:lumMod val="40000"/>
                    <a:lumOff val="60000"/>
                  </a:schemeClr>
                </a:solidFill>
                <a:latin typeface="Arial" panose="020B0604020202020204" pitchFamily="34" charset="0"/>
                <a:cs typeface="Arial" panose="020B0604020202020204" pitchFamily="34" charset="0"/>
              </a:rPr>
              <a:t>Grundlagen </a:t>
            </a:r>
            <a:r>
              <a:rPr lang="de-DE" sz="1400" b="1" dirty="0">
                <a:solidFill>
                  <a:schemeClr val="accent3">
                    <a:lumMod val="40000"/>
                    <a:lumOff val="60000"/>
                  </a:schemeClr>
                </a:solidFill>
                <a:latin typeface="Arial" panose="020B0604020202020204" pitchFamily="34" charset="0"/>
                <a:cs typeface="Arial" panose="020B0604020202020204" pitchFamily="34" charset="0"/>
              </a:rPr>
              <a:t>der Biologie </a:t>
            </a:r>
            <a:r>
              <a:rPr lang="de-DE" sz="1400" dirty="0">
                <a:latin typeface="Arial" panose="020B0604020202020204" pitchFamily="34" charset="0"/>
                <a:cs typeface="Arial" panose="020B0604020202020204" pitchFamily="34" charset="0"/>
              </a:rPr>
              <a:t>und angemessene artspezifische Biologie in Bezug auf Anatomie und physiologische Merkmale.</a:t>
            </a:r>
          </a:p>
          <a:p>
            <a:pPr>
              <a:lnSpc>
                <a:spcPct val="150000"/>
              </a:lnSpc>
            </a:pPr>
            <a:r>
              <a:rPr lang="de-DE" sz="1400" dirty="0">
                <a:latin typeface="Arial" panose="020B0604020202020204" pitchFamily="34" charset="0"/>
                <a:cs typeface="Arial" panose="020B0604020202020204" pitchFamily="34" charset="0"/>
              </a:rPr>
              <a:t>4</a:t>
            </a:r>
            <a:r>
              <a:rPr lang="de-DE" sz="1400" dirty="0" smtClean="0">
                <a:latin typeface="Arial" panose="020B0604020202020204" pitchFamily="34" charset="0"/>
                <a:cs typeface="Arial" panose="020B0604020202020204" pitchFamily="34" charset="0"/>
              </a:rPr>
              <a:t>. </a:t>
            </a:r>
            <a:r>
              <a:rPr lang="de-DE" sz="1400" b="1" dirty="0" smtClean="0">
                <a:solidFill>
                  <a:schemeClr val="accent3">
                    <a:lumMod val="40000"/>
                    <a:lumOff val="60000"/>
                  </a:schemeClr>
                </a:solidFill>
                <a:latin typeface="Arial" panose="020B0604020202020204" pitchFamily="34" charset="0"/>
                <a:cs typeface="Arial" panose="020B0604020202020204" pitchFamily="34" charset="0"/>
              </a:rPr>
              <a:t>Grundkenntnisse </a:t>
            </a:r>
            <a:r>
              <a:rPr lang="de-DE" sz="1400" b="1" dirty="0">
                <a:solidFill>
                  <a:schemeClr val="accent3">
                    <a:lumMod val="40000"/>
                    <a:lumOff val="60000"/>
                  </a:schemeClr>
                </a:solidFill>
                <a:latin typeface="Arial" panose="020B0604020202020204" pitchFamily="34" charset="0"/>
                <a:cs typeface="Arial" panose="020B0604020202020204" pitchFamily="34" charset="0"/>
              </a:rPr>
              <a:t>des Verhaltens der Tiere</a:t>
            </a:r>
            <a:r>
              <a:rPr lang="de-DE" sz="1400" dirty="0">
                <a:latin typeface="Arial" panose="020B0604020202020204" pitchFamily="34" charset="0"/>
                <a:cs typeface="Arial" panose="020B0604020202020204" pitchFamily="34" charset="0"/>
              </a:rPr>
              <a:t>.</a:t>
            </a:r>
          </a:p>
          <a:p>
            <a:pPr>
              <a:lnSpc>
                <a:spcPct val="150000"/>
              </a:lnSpc>
            </a:pPr>
            <a:r>
              <a:rPr lang="de-DE" sz="1400" dirty="0">
                <a:latin typeface="Arial" panose="020B0604020202020204" pitchFamily="34" charset="0"/>
                <a:cs typeface="Arial" panose="020B0604020202020204" pitchFamily="34" charset="0"/>
              </a:rPr>
              <a:t>5</a:t>
            </a:r>
            <a:r>
              <a:rPr lang="de-DE" sz="1400" dirty="0" smtClean="0">
                <a:latin typeface="Arial" panose="020B0604020202020204" pitchFamily="34" charset="0"/>
                <a:cs typeface="Arial" panose="020B0604020202020204" pitchFamily="34" charset="0"/>
              </a:rPr>
              <a:t>. </a:t>
            </a:r>
            <a:r>
              <a:rPr lang="de-DE" sz="1400" b="1" dirty="0" smtClean="0">
                <a:solidFill>
                  <a:schemeClr val="accent3">
                    <a:lumMod val="40000"/>
                    <a:lumOff val="60000"/>
                  </a:schemeClr>
                </a:solidFill>
                <a:latin typeface="Arial" panose="020B0604020202020204" pitchFamily="34" charset="0"/>
                <a:cs typeface="Arial" panose="020B0604020202020204" pitchFamily="34" charset="0"/>
              </a:rPr>
              <a:t>Grundkenntnisse </a:t>
            </a:r>
            <a:r>
              <a:rPr lang="de-DE" sz="1400" b="1" dirty="0">
                <a:solidFill>
                  <a:schemeClr val="accent3">
                    <a:lumMod val="40000"/>
                    <a:lumOff val="60000"/>
                  </a:schemeClr>
                </a:solidFill>
                <a:latin typeface="Arial" panose="020B0604020202020204" pitchFamily="34" charset="0"/>
                <a:cs typeface="Arial" panose="020B0604020202020204" pitchFamily="34" charset="0"/>
              </a:rPr>
              <a:t>der Physik und Chemie,</a:t>
            </a:r>
            <a:r>
              <a:rPr lang="de-DE" sz="1400" dirty="0">
                <a:latin typeface="Arial" panose="020B0604020202020204" pitchFamily="34" charset="0"/>
                <a:cs typeface="Arial" panose="020B0604020202020204" pitchFamily="34" charset="0"/>
              </a:rPr>
              <a:t> soweit diese für die betreffenden Tötungsverfahren notwendig sind.</a:t>
            </a:r>
          </a:p>
          <a:p>
            <a:pPr>
              <a:lnSpc>
                <a:spcPct val="150000"/>
              </a:lnSpc>
            </a:pPr>
            <a:r>
              <a:rPr lang="de-DE" sz="1400" dirty="0" smtClean="0">
                <a:latin typeface="Arial" panose="020B0604020202020204" pitchFamily="34" charset="0"/>
                <a:cs typeface="Arial" panose="020B0604020202020204" pitchFamily="34" charset="0"/>
              </a:rPr>
              <a:t>6. </a:t>
            </a:r>
            <a:r>
              <a:rPr lang="de-DE" sz="1400" b="1" dirty="0" smtClean="0">
                <a:solidFill>
                  <a:schemeClr val="accent3">
                    <a:lumMod val="40000"/>
                    <a:lumOff val="60000"/>
                  </a:schemeClr>
                </a:solidFill>
                <a:latin typeface="Arial" panose="020B0604020202020204" pitchFamily="34" charset="0"/>
                <a:cs typeface="Arial" panose="020B0604020202020204" pitchFamily="34" charset="0"/>
              </a:rPr>
              <a:t>Eignung </a:t>
            </a:r>
            <a:r>
              <a:rPr lang="de-DE" sz="1400" b="1" dirty="0">
                <a:solidFill>
                  <a:schemeClr val="accent3">
                    <a:lumMod val="40000"/>
                    <a:lumOff val="60000"/>
                  </a:schemeClr>
                </a:solidFill>
                <a:latin typeface="Arial" panose="020B0604020202020204" pitchFamily="34" charset="0"/>
                <a:cs typeface="Arial" panose="020B0604020202020204" pitchFamily="34" charset="0"/>
              </a:rPr>
              <a:t>und Kapazität der jeweiligen Tötungsverfahren</a:t>
            </a:r>
            <a:r>
              <a:rPr lang="de-DE" sz="1400" b="1" dirty="0" smtClean="0">
                <a:solidFill>
                  <a:schemeClr val="accent3">
                    <a:lumMod val="40000"/>
                    <a:lumOff val="60000"/>
                  </a:schemeClr>
                </a:solidFill>
                <a:latin typeface="Arial" panose="020B0604020202020204" pitchFamily="34" charset="0"/>
                <a:cs typeface="Arial" panose="020B0604020202020204" pitchFamily="34" charset="0"/>
              </a:rPr>
              <a:t>.</a:t>
            </a:r>
          </a:p>
          <a:p>
            <a:pPr>
              <a:lnSpc>
                <a:spcPct val="150000"/>
              </a:lnSpc>
            </a:pPr>
            <a:r>
              <a:rPr lang="de-DE" sz="1400" dirty="0" smtClean="0">
                <a:latin typeface="Arial" panose="020B0604020202020204" pitchFamily="34" charset="0"/>
                <a:cs typeface="Arial" panose="020B0604020202020204" pitchFamily="34" charset="0"/>
              </a:rPr>
              <a:t>7. </a:t>
            </a:r>
            <a:r>
              <a:rPr lang="de-DE" sz="1400" b="1" dirty="0" smtClean="0">
                <a:solidFill>
                  <a:schemeClr val="accent3">
                    <a:lumMod val="40000"/>
                    <a:lumOff val="60000"/>
                  </a:schemeClr>
                </a:solidFill>
                <a:latin typeface="Arial" panose="020B0604020202020204" pitchFamily="34" charset="0"/>
                <a:cs typeface="Arial" panose="020B0604020202020204" pitchFamily="34" charset="0"/>
              </a:rPr>
              <a:t>Betäubung</a:t>
            </a:r>
            <a:r>
              <a:rPr lang="de-DE" sz="1400" b="1" dirty="0">
                <a:solidFill>
                  <a:schemeClr val="accent3">
                    <a:lumMod val="40000"/>
                    <a:lumOff val="60000"/>
                  </a:schemeClr>
                </a:solidFill>
                <a:latin typeface="Arial" panose="020B0604020202020204" pitchFamily="34" charset="0"/>
                <a:cs typeface="Arial" panose="020B0604020202020204" pitchFamily="34" charset="0"/>
              </a:rPr>
              <a:t>, schmerzlindernde Methoden und Töten </a:t>
            </a:r>
            <a:r>
              <a:rPr lang="de-DE" sz="1400" dirty="0">
                <a:latin typeface="Arial" panose="020B0604020202020204" pitchFamily="34" charset="0"/>
                <a:cs typeface="Arial" panose="020B0604020202020204" pitchFamily="34" charset="0"/>
              </a:rPr>
              <a:t>einschließlich der Verfahren, die für die Tiere die geringste Belastung bedeuten.</a:t>
            </a:r>
          </a:p>
          <a:p>
            <a:pPr>
              <a:lnSpc>
                <a:spcPct val="150000"/>
              </a:lnSpc>
            </a:pPr>
            <a:r>
              <a:rPr lang="de-DE" sz="1400" dirty="0">
                <a:latin typeface="Arial" panose="020B0604020202020204" pitchFamily="34" charset="0"/>
                <a:cs typeface="Arial" panose="020B0604020202020204" pitchFamily="34" charset="0"/>
              </a:rPr>
              <a:t>8</a:t>
            </a:r>
            <a:r>
              <a:rPr lang="de-DE" sz="1400" dirty="0" smtClean="0">
                <a:latin typeface="Arial" panose="020B0604020202020204" pitchFamily="34" charset="0"/>
                <a:cs typeface="Arial" panose="020B0604020202020204" pitchFamily="34" charset="0"/>
              </a:rPr>
              <a:t>. Gegebenenfalls </a:t>
            </a:r>
            <a:r>
              <a:rPr lang="de-DE" sz="1400" b="1" dirty="0">
                <a:solidFill>
                  <a:schemeClr val="accent3">
                    <a:lumMod val="40000"/>
                    <a:lumOff val="60000"/>
                  </a:schemeClr>
                </a:solidFill>
                <a:latin typeface="Arial" panose="020B0604020202020204" pitchFamily="34" charset="0"/>
                <a:cs typeface="Arial" panose="020B0604020202020204" pitchFamily="34" charset="0"/>
              </a:rPr>
              <a:t>artspezifische Handhabungsmethoden</a:t>
            </a:r>
            <a:r>
              <a:rPr lang="de-DE" sz="1400" dirty="0">
                <a:latin typeface="Arial" panose="020B0604020202020204" pitchFamily="34" charset="0"/>
                <a:cs typeface="Arial" panose="020B0604020202020204" pitchFamily="34" charset="0"/>
              </a:rPr>
              <a:t>.</a:t>
            </a:r>
          </a:p>
          <a:p>
            <a:pPr>
              <a:lnSpc>
                <a:spcPct val="150000"/>
              </a:lnSpc>
            </a:pPr>
            <a:r>
              <a:rPr lang="de-DE" sz="1400" dirty="0">
                <a:latin typeface="Arial" panose="020B0604020202020204" pitchFamily="34" charset="0"/>
                <a:cs typeface="Arial" panose="020B0604020202020204" pitchFamily="34" charset="0"/>
              </a:rPr>
              <a:t>9</a:t>
            </a:r>
            <a:r>
              <a:rPr lang="de-DE" sz="1400" dirty="0" smtClean="0">
                <a:latin typeface="Arial" panose="020B0604020202020204" pitchFamily="34" charset="0"/>
                <a:cs typeface="Arial" panose="020B0604020202020204" pitchFamily="34" charset="0"/>
              </a:rPr>
              <a:t>. </a:t>
            </a:r>
            <a:r>
              <a:rPr lang="de-DE" sz="1400" b="1" dirty="0" smtClean="0">
                <a:solidFill>
                  <a:schemeClr val="accent3">
                    <a:lumMod val="40000"/>
                    <a:lumOff val="60000"/>
                  </a:schemeClr>
                </a:solidFill>
                <a:latin typeface="Arial" panose="020B0604020202020204" pitchFamily="34" charset="0"/>
                <a:cs typeface="Arial" panose="020B0604020202020204" pitchFamily="34" charset="0"/>
              </a:rPr>
              <a:t>Ordnungsgemäße </a:t>
            </a:r>
            <a:r>
              <a:rPr lang="de-DE" sz="1400" b="1" dirty="0">
                <a:solidFill>
                  <a:schemeClr val="accent3">
                    <a:lumMod val="40000"/>
                    <a:lumOff val="60000"/>
                  </a:schemeClr>
                </a:solidFill>
                <a:latin typeface="Arial" panose="020B0604020202020204" pitchFamily="34" charset="0"/>
                <a:cs typeface="Arial" panose="020B0604020202020204" pitchFamily="34" charset="0"/>
              </a:rPr>
              <a:t>Durchführung der Tötung</a:t>
            </a:r>
            <a:r>
              <a:rPr lang="de-DE" sz="1400" dirty="0">
                <a:latin typeface="Arial" panose="020B0604020202020204" pitchFamily="34" charset="0"/>
                <a:cs typeface="Arial" panose="020B0604020202020204" pitchFamily="34" charset="0"/>
              </a:rPr>
              <a:t> und gegebenenfalls vorhergehende Betäubung der Tiere unter Zufügung geringstmöglicher Schmerzen oder Leiden.</a:t>
            </a:r>
          </a:p>
          <a:p>
            <a:pPr>
              <a:lnSpc>
                <a:spcPct val="150000"/>
              </a:lnSpc>
            </a:pPr>
            <a:r>
              <a:rPr lang="de-DE" sz="1400" dirty="0">
                <a:latin typeface="Arial" panose="020B0604020202020204" pitchFamily="34" charset="0"/>
                <a:cs typeface="Arial" panose="020B0604020202020204" pitchFamily="34" charset="0"/>
              </a:rPr>
              <a:t>10</a:t>
            </a:r>
            <a:r>
              <a:rPr lang="de-DE" sz="1400" dirty="0" smtClean="0">
                <a:latin typeface="Arial" panose="020B0604020202020204" pitchFamily="34" charset="0"/>
                <a:cs typeface="Arial" panose="020B0604020202020204" pitchFamily="34" charset="0"/>
              </a:rPr>
              <a:t>. </a:t>
            </a:r>
            <a:r>
              <a:rPr lang="de-DE" sz="1400" b="1" dirty="0" smtClean="0">
                <a:solidFill>
                  <a:schemeClr val="accent3">
                    <a:lumMod val="40000"/>
                    <a:lumOff val="60000"/>
                  </a:schemeClr>
                </a:solidFill>
                <a:latin typeface="Arial" panose="020B0604020202020204" pitchFamily="34" charset="0"/>
                <a:cs typeface="Arial" panose="020B0604020202020204" pitchFamily="34" charset="0"/>
              </a:rPr>
              <a:t>Wartung </a:t>
            </a:r>
            <a:r>
              <a:rPr lang="de-DE" sz="1400" dirty="0" smtClean="0">
                <a:latin typeface="Arial" panose="020B0604020202020204" pitchFamily="34" charset="0"/>
                <a:cs typeface="Arial" panose="020B0604020202020204" pitchFamily="34" charset="0"/>
              </a:rPr>
              <a:t>der </a:t>
            </a:r>
            <a:r>
              <a:rPr lang="de-DE" sz="1400" dirty="0">
                <a:latin typeface="Arial" panose="020B0604020202020204" pitchFamily="34" charset="0"/>
                <a:cs typeface="Arial" panose="020B0604020202020204" pitchFamily="34" charset="0"/>
              </a:rPr>
              <a:t>für die Tötung und gegebenenfalls vorhergehende Betäubung </a:t>
            </a:r>
            <a:r>
              <a:rPr lang="de-DE" sz="1400" b="1" dirty="0">
                <a:solidFill>
                  <a:schemeClr val="accent3">
                    <a:lumMod val="40000"/>
                    <a:lumOff val="60000"/>
                  </a:schemeClr>
                </a:solidFill>
                <a:latin typeface="Arial" panose="020B0604020202020204" pitchFamily="34" charset="0"/>
                <a:cs typeface="Arial" panose="020B0604020202020204" pitchFamily="34" charset="0"/>
              </a:rPr>
              <a:t>notwendigen Geräte oder Anlagen</a:t>
            </a:r>
            <a:r>
              <a:rPr lang="de-DE" sz="1400" dirty="0">
                <a:latin typeface="Arial" panose="020B0604020202020204" pitchFamily="34" charset="0"/>
                <a:cs typeface="Arial" panose="020B0604020202020204" pitchFamily="34" charset="0"/>
              </a:rPr>
              <a:t>.</a:t>
            </a:r>
          </a:p>
          <a:p>
            <a:pPr>
              <a:lnSpc>
                <a:spcPct val="150000"/>
              </a:lnSpc>
            </a:pPr>
            <a:r>
              <a:rPr lang="de-DE" sz="1400" dirty="0">
                <a:latin typeface="Arial" panose="020B0604020202020204" pitchFamily="34" charset="0"/>
                <a:cs typeface="Arial" panose="020B0604020202020204" pitchFamily="34" charset="0"/>
              </a:rPr>
              <a:t>11</a:t>
            </a:r>
            <a:r>
              <a:rPr lang="de-DE" sz="1400" dirty="0" smtClean="0">
                <a:latin typeface="Arial" panose="020B0604020202020204" pitchFamily="34" charset="0"/>
                <a:cs typeface="Arial" panose="020B0604020202020204" pitchFamily="34" charset="0"/>
              </a:rPr>
              <a:t>. </a:t>
            </a:r>
            <a:r>
              <a:rPr lang="de-DE" sz="1400" b="1" dirty="0" smtClean="0">
                <a:solidFill>
                  <a:schemeClr val="accent3">
                    <a:lumMod val="40000"/>
                    <a:lumOff val="60000"/>
                  </a:schemeClr>
                </a:solidFill>
                <a:latin typeface="Arial" panose="020B0604020202020204" pitchFamily="34" charset="0"/>
                <a:cs typeface="Arial" panose="020B0604020202020204" pitchFamily="34" charset="0"/>
              </a:rPr>
              <a:t>Erkennen </a:t>
            </a:r>
            <a:r>
              <a:rPr lang="de-DE" sz="1400" b="1" dirty="0">
                <a:solidFill>
                  <a:schemeClr val="accent3">
                    <a:lumMod val="40000"/>
                    <a:lumOff val="60000"/>
                  </a:schemeClr>
                </a:solidFill>
                <a:latin typeface="Arial" panose="020B0604020202020204" pitchFamily="34" charset="0"/>
                <a:cs typeface="Arial" panose="020B0604020202020204" pitchFamily="34" charset="0"/>
              </a:rPr>
              <a:t>artspezifischer Schmerzen und Leiden </a:t>
            </a:r>
            <a:r>
              <a:rPr lang="de-DE" sz="1400" dirty="0">
                <a:latin typeface="Arial" panose="020B0604020202020204" pitchFamily="34" charset="0"/>
                <a:cs typeface="Arial" panose="020B0604020202020204" pitchFamily="34" charset="0"/>
              </a:rPr>
              <a:t>der am häufigsten für Tierversuche verwendeten Arten.</a:t>
            </a:r>
          </a:p>
          <a:p>
            <a:pPr>
              <a:lnSpc>
                <a:spcPct val="150000"/>
              </a:lnSpc>
            </a:pPr>
            <a:r>
              <a:rPr lang="de-DE" sz="1400" dirty="0">
                <a:latin typeface="Arial" panose="020B0604020202020204" pitchFamily="34" charset="0"/>
                <a:cs typeface="Arial" panose="020B0604020202020204" pitchFamily="34" charset="0"/>
              </a:rPr>
              <a:t>12</a:t>
            </a:r>
            <a:r>
              <a:rPr lang="de-DE" sz="1400" dirty="0" smtClean="0">
                <a:latin typeface="Arial" panose="020B0604020202020204" pitchFamily="34" charset="0"/>
                <a:cs typeface="Arial" panose="020B0604020202020204" pitchFamily="34" charset="0"/>
              </a:rPr>
              <a:t>. </a:t>
            </a:r>
            <a:r>
              <a:rPr lang="de-DE" sz="1400" b="1" dirty="0" smtClean="0">
                <a:solidFill>
                  <a:schemeClr val="accent3">
                    <a:lumMod val="40000"/>
                    <a:lumOff val="60000"/>
                  </a:schemeClr>
                </a:solidFill>
                <a:latin typeface="Arial" panose="020B0604020202020204" pitchFamily="34" charset="0"/>
                <a:cs typeface="Arial" panose="020B0604020202020204" pitchFamily="34" charset="0"/>
              </a:rPr>
              <a:t>Anforderungen </a:t>
            </a:r>
            <a:r>
              <a:rPr lang="de-DE" sz="1400" b="1" dirty="0">
                <a:solidFill>
                  <a:schemeClr val="accent3">
                    <a:lumMod val="40000"/>
                    <a:lumOff val="60000"/>
                  </a:schemeClr>
                </a:solidFill>
                <a:latin typeface="Arial" panose="020B0604020202020204" pitchFamily="34" charset="0"/>
                <a:cs typeface="Arial" panose="020B0604020202020204" pitchFamily="34" charset="0"/>
              </a:rPr>
              <a:t>des Prinzips der Unerlässlichkeit nach § 7 Absatz </a:t>
            </a:r>
            <a:r>
              <a:rPr lang="de-DE" sz="1400" dirty="0">
                <a:latin typeface="Arial" panose="020B0604020202020204" pitchFamily="34" charset="0"/>
                <a:cs typeface="Arial" panose="020B0604020202020204" pitchFamily="34" charset="0"/>
              </a:rPr>
              <a:t>1 Satz 2 und 3 sowie § 7a Absatz 2 Nummer 2, 4 und 5 des Tierschutzgesetzes.</a:t>
            </a:r>
          </a:p>
        </p:txBody>
      </p:sp>
    </p:spTree>
    <p:extLst>
      <p:ext uri="{BB962C8B-B14F-4D97-AF65-F5344CB8AC3E}">
        <p14:creationId xmlns:p14="http://schemas.microsoft.com/office/powerpoint/2010/main" val="9180631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864187" y="764024"/>
            <a:ext cx="8451929" cy="6001643"/>
          </a:xfrm>
          <a:prstGeom prst="rect">
            <a:avLst/>
          </a:prstGeom>
          <a:noFill/>
        </p:spPr>
        <p:txBody>
          <a:bodyPr wrap="none" rtlCol="0">
            <a:spAutoFit/>
          </a:bodyPr>
          <a:lstStyle/>
          <a:p>
            <a:pPr algn="ctr"/>
            <a:r>
              <a:rPr lang="de-DE" sz="2400" b="1" dirty="0" smtClean="0">
                <a:latin typeface="Rockwell Extra Bold" panose="02060903040505020403" pitchFamily="18" charset="0"/>
              </a:rPr>
              <a:t>Tierschutz beim Arbeiten mit Versuchstieren</a:t>
            </a:r>
          </a:p>
          <a:p>
            <a:pPr algn="ctr"/>
            <a:endParaRPr lang="de-DE" sz="2400" b="1" dirty="0">
              <a:latin typeface="Rockwell Extra Bold" panose="02060903040505020403" pitchFamily="18" charset="0"/>
            </a:endParaRPr>
          </a:p>
          <a:p>
            <a:pPr algn="ctr"/>
            <a:r>
              <a:rPr lang="de-DE" sz="2400" b="1" dirty="0" smtClean="0">
                <a:latin typeface="Rockwell Extra Bold" panose="02060903040505020403" pitchFamily="18" charset="0"/>
              </a:rPr>
              <a:t> </a:t>
            </a:r>
            <a:endParaRPr lang="de-DE" sz="2400" b="1" dirty="0">
              <a:latin typeface="Rockwell Extra Bold" panose="02060903040505020403" pitchFamily="18" charset="0"/>
            </a:endParaRPr>
          </a:p>
          <a:p>
            <a:pPr marL="342900" indent="-342900">
              <a:lnSpc>
                <a:spcPct val="150000"/>
              </a:lnSpc>
              <a:buFont typeface="Wingdings" panose="05000000000000000000" pitchFamily="2" charset="2"/>
              <a:buChar char="Ø"/>
            </a:pPr>
            <a:r>
              <a:rPr lang="de-DE" sz="2400" dirty="0" smtClean="0">
                <a:latin typeface="Rockwell Condensed" panose="02060603050405020104" pitchFamily="18" charset="0"/>
              </a:rPr>
              <a:t>Aktuelles  - aktuelle Tierzahlen IBIO</a:t>
            </a:r>
          </a:p>
          <a:p>
            <a:pPr>
              <a:lnSpc>
                <a:spcPct val="150000"/>
              </a:lnSpc>
            </a:pPr>
            <a:endParaRPr lang="de-DE" sz="1100" dirty="0" smtClean="0">
              <a:latin typeface="Rockwell Condensed" panose="02060603050405020104" pitchFamily="18" charset="0"/>
            </a:endParaRPr>
          </a:p>
          <a:p>
            <a:pPr marL="342900" indent="-342900">
              <a:lnSpc>
                <a:spcPct val="150000"/>
              </a:lnSpc>
              <a:buFont typeface="Wingdings" panose="05000000000000000000" pitchFamily="2" charset="2"/>
              <a:buChar char="Ø"/>
            </a:pPr>
            <a:r>
              <a:rPr lang="de-DE" sz="2400" dirty="0" smtClean="0">
                <a:latin typeface="Rockwell Condensed" panose="02060603050405020104" pitchFamily="18" charset="0"/>
              </a:rPr>
              <a:t>Arbeiten mit Versuchstieren:</a:t>
            </a:r>
          </a:p>
          <a:p>
            <a:pPr marL="800100" lvl="1" indent="-342900">
              <a:lnSpc>
                <a:spcPct val="150000"/>
              </a:lnSpc>
              <a:buFont typeface="Wingdings" panose="05000000000000000000" pitchFamily="2" charset="2"/>
              <a:buChar char="Ø"/>
            </a:pPr>
            <a:r>
              <a:rPr lang="de-DE" sz="2400" dirty="0" smtClean="0">
                <a:latin typeface="Rockwell Condensed" panose="02060603050405020104" pitchFamily="18" charset="0"/>
              </a:rPr>
              <a:t>Tierversuchsantrag  / Genehmigung / Anzeige</a:t>
            </a:r>
          </a:p>
          <a:p>
            <a:pPr marL="800100" lvl="1" indent="-342900">
              <a:lnSpc>
                <a:spcPct val="150000"/>
              </a:lnSpc>
              <a:buFont typeface="Wingdings" panose="05000000000000000000" pitchFamily="2" charset="2"/>
              <a:buChar char="Ø"/>
            </a:pPr>
            <a:r>
              <a:rPr lang="de-DE" sz="2400" dirty="0" smtClean="0">
                <a:latin typeface="Rockwell Condensed" panose="02060603050405020104" pitchFamily="18" charset="0"/>
              </a:rPr>
              <a:t>Wer darf was?</a:t>
            </a:r>
          </a:p>
          <a:p>
            <a:pPr marL="800100" lvl="1" indent="-342900">
              <a:lnSpc>
                <a:spcPct val="150000"/>
              </a:lnSpc>
              <a:buFont typeface="Wingdings" panose="05000000000000000000" pitchFamily="2" charset="2"/>
              <a:buChar char="Ø"/>
            </a:pPr>
            <a:r>
              <a:rPr lang="de-DE" sz="2400" dirty="0" smtClean="0">
                <a:latin typeface="Rockwell Condensed" panose="02060603050405020104" pitchFamily="18" charset="0"/>
              </a:rPr>
              <a:t>Töten: Wer und Wie</a:t>
            </a:r>
          </a:p>
          <a:p>
            <a:pPr marL="800100" lvl="1" indent="-342900">
              <a:lnSpc>
                <a:spcPct val="150000"/>
              </a:lnSpc>
              <a:buFont typeface="Wingdings" panose="05000000000000000000" pitchFamily="2" charset="2"/>
              <a:buChar char="Ø"/>
            </a:pPr>
            <a:r>
              <a:rPr lang="de-DE" sz="2400" dirty="0">
                <a:solidFill>
                  <a:schemeClr val="accent3">
                    <a:lumMod val="40000"/>
                    <a:lumOff val="60000"/>
                  </a:schemeClr>
                </a:solidFill>
                <a:latin typeface="Rockwell Condensed" panose="02060603050405020104" pitchFamily="18" charset="0"/>
              </a:rPr>
              <a:t>Belastungseinschätzungen</a:t>
            </a:r>
          </a:p>
          <a:p>
            <a:pPr marL="800100" lvl="1" indent="-342900">
              <a:lnSpc>
                <a:spcPct val="150000"/>
              </a:lnSpc>
              <a:buFont typeface="Wingdings" panose="05000000000000000000" pitchFamily="2" charset="2"/>
              <a:buChar char="Ø"/>
            </a:pPr>
            <a:r>
              <a:rPr lang="de-DE" sz="2400" dirty="0" smtClean="0">
                <a:solidFill>
                  <a:schemeClr val="accent3">
                    <a:lumMod val="40000"/>
                    <a:lumOff val="60000"/>
                  </a:schemeClr>
                </a:solidFill>
                <a:latin typeface="Rockwell Condensed" panose="02060603050405020104" pitchFamily="18" charset="0"/>
              </a:rPr>
              <a:t>Fortbildung / Weiterbildung</a:t>
            </a:r>
          </a:p>
          <a:p>
            <a:pPr algn="ctr"/>
            <a:endParaRPr lang="de-DE" sz="2400" b="1" dirty="0">
              <a:latin typeface="Rockwell Extra Bold" panose="02060903040505020403" pitchFamily="18" charset="0"/>
            </a:endParaRPr>
          </a:p>
          <a:p>
            <a:pPr algn="ctr"/>
            <a:r>
              <a:rPr lang="de-DE" dirty="0" smtClean="0">
                <a:latin typeface="Rockwell Extra Bold" panose="02060903040505020403" pitchFamily="18" charset="0"/>
              </a:rPr>
              <a:t>04.04.2023</a:t>
            </a:r>
            <a:endParaRPr lang="de-DE" dirty="0">
              <a:latin typeface="Rockwell Extra Bold" panose="02060903040505020403" pitchFamily="18" charset="0"/>
            </a:endParaRPr>
          </a:p>
        </p:txBody>
      </p:sp>
    </p:spTree>
    <p:extLst>
      <p:ext uri="{BB962C8B-B14F-4D97-AF65-F5344CB8AC3E}">
        <p14:creationId xmlns:p14="http://schemas.microsoft.com/office/powerpoint/2010/main" val="36761914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3562896" y="100275"/>
            <a:ext cx="5297604" cy="461665"/>
          </a:xfrm>
          <a:prstGeom prst="rect">
            <a:avLst/>
          </a:prstGeom>
          <a:noFill/>
        </p:spPr>
        <p:txBody>
          <a:bodyPr wrap="none" rtlCol="0">
            <a:spAutoFit/>
          </a:bodyPr>
          <a:lstStyle/>
          <a:p>
            <a:r>
              <a:rPr lang="de-DE" sz="2400" b="1" dirty="0">
                <a:solidFill>
                  <a:schemeClr val="accent4">
                    <a:lumMod val="20000"/>
                    <a:lumOff val="80000"/>
                  </a:schemeClr>
                </a:solidFill>
                <a:latin typeface="Rockwell Extra Bold" panose="02060903040505020403" pitchFamily="18" charset="0"/>
              </a:rPr>
              <a:t>Arbeiten mit Versuchstieren</a:t>
            </a:r>
          </a:p>
        </p:txBody>
      </p:sp>
      <p:sp>
        <p:nvSpPr>
          <p:cNvPr id="6" name="Textfeld 5"/>
          <p:cNvSpPr txBox="1"/>
          <p:nvPr/>
        </p:nvSpPr>
        <p:spPr>
          <a:xfrm>
            <a:off x="418713" y="947524"/>
            <a:ext cx="10615131" cy="1231106"/>
          </a:xfrm>
          <a:prstGeom prst="rect">
            <a:avLst/>
          </a:prstGeom>
          <a:noFill/>
        </p:spPr>
        <p:txBody>
          <a:bodyPr wrap="square" rtlCol="0">
            <a:spAutoFit/>
          </a:bodyPr>
          <a:lstStyle/>
          <a:p>
            <a:r>
              <a:rPr lang="de-DE" sz="2000" b="1" dirty="0" smtClean="0">
                <a:solidFill>
                  <a:schemeClr val="accent3">
                    <a:lumMod val="40000"/>
                    <a:lumOff val="60000"/>
                  </a:schemeClr>
                </a:solidFill>
              </a:rPr>
              <a:t>Tötungsverfahren</a:t>
            </a:r>
          </a:p>
          <a:p>
            <a:r>
              <a:rPr lang="de-DE" dirty="0" smtClean="0"/>
              <a:t>Hierbei ist immer die am wenigsten belastende Methode zu wählen, soweit dieses mit dem Versuchszweck vereinbar ist.</a:t>
            </a:r>
          </a:p>
          <a:p>
            <a:endParaRPr lang="de-DE" dirty="0"/>
          </a:p>
        </p:txBody>
      </p:sp>
      <p:pic>
        <p:nvPicPr>
          <p:cNvPr id="4" name="Grafik 3"/>
          <p:cNvPicPr>
            <a:picLocks noChangeAspect="1"/>
          </p:cNvPicPr>
          <p:nvPr/>
        </p:nvPicPr>
        <p:blipFill rotWithShape="1">
          <a:blip r:embed="rId2"/>
          <a:srcRect l="18019" t="25679" r="6961" b="32545"/>
          <a:stretch/>
        </p:blipFill>
        <p:spPr>
          <a:xfrm>
            <a:off x="777239" y="2653259"/>
            <a:ext cx="10789921" cy="3755161"/>
          </a:xfrm>
          <a:prstGeom prst="rect">
            <a:avLst/>
          </a:prstGeom>
        </p:spPr>
      </p:pic>
      <p:pic>
        <p:nvPicPr>
          <p:cNvPr id="7" name="Grafik 6"/>
          <p:cNvPicPr>
            <a:picLocks noChangeAspect="1"/>
          </p:cNvPicPr>
          <p:nvPr/>
        </p:nvPicPr>
        <p:blipFill rotWithShape="1">
          <a:blip r:embed="rId3"/>
          <a:srcRect l="8418" t="91067"/>
          <a:stretch/>
        </p:blipFill>
        <p:spPr>
          <a:xfrm>
            <a:off x="777239" y="2267675"/>
            <a:ext cx="10789921" cy="385584"/>
          </a:xfrm>
          <a:prstGeom prst="rect">
            <a:avLst/>
          </a:prstGeom>
        </p:spPr>
      </p:pic>
      <p:grpSp>
        <p:nvGrpSpPr>
          <p:cNvPr id="11" name="Gruppieren 10"/>
          <p:cNvGrpSpPr/>
          <p:nvPr/>
        </p:nvGrpSpPr>
        <p:grpSpPr>
          <a:xfrm>
            <a:off x="966468" y="4129736"/>
            <a:ext cx="5986689" cy="581957"/>
            <a:chOff x="966468" y="4129736"/>
            <a:chExt cx="5986689" cy="581957"/>
          </a:xfrm>
        </p:grpSpPr>
        <p:sp>
          <p:nvSpPr>
            <p:cNvPr id="8" name="Pfeil nach rechts 7"/>
            <p:cNvSpPr>
              <a:spLocks noChangeAspect="1"/>
            </p:cNvSpPr>
            <p:nvPr/>
          </p:nvSpPr>
          <p:spPr>
            <a:xfrm>
              <a:off x="966468" y="4134113"/>
              <a:ext cx="489204"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Pfeil nach rechts 8"/>
            <p:cNvSpPr>
              <a:spLocks noChangeAspect="1"/>
            </p:cNvSpPr>
            <p:nvPr/>
          </p:nvSpPr>
          <p:spPr>
            <a:xfrm>
              <a:off x="6455640" y="4129736"/>
              <a:ext cx="489204"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feil nach rechts 9"/>
            <p:cNvSpPr>
              <a:spLocks noChangeAspect="1"/>
            </p:cNvSpPr>
            <p:nvPr/>
          </p:nvSpPr>
          <p:spPr>
            <a:xfrm>
              <a:off x="6463953" y="4469377"/>
              <a:ext cx="489204"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4277221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562896" y="100275"/>
            <a:ext cx="5297604" cy="461665"/>
          </a:xfrm>
          <a:prstGeom prst="rect">
            <a:avLst/>
          </a:prstGeom>
          <a:noFill/>
        </p:spPr>
        <p:txBody>
          <a:bodyPr wrap="none" rtlCol="0">
            <a:spAutoFit/>
          </a:bodyPr>
          <a:lstStyle/>
          <a:p>
            <a:r>
              <a:rPr lang="de-DE" sz="2400" b="1" dirty="0">
                <a:solidFill>
                  <a:schemeClr val="accent4">
                    <a:lumMod val="20000"/>
                    <a:lumOff val="80000"/>
                  </a:schemeClr>
                </a:solidFill>
                <a:latin typeface="Rockwell Extra Bold" panose="02060903040505020403" pitchFamily="18" charset="0"/>
              </a:rPr>
              <a:t>Arbeiten mit Versuchstieren</a:t>
            </a:r>
          </a:p>
        </p:txBody>
      </p:sp>
      <p:sp>
        <p:nvSpPr>
          <p:cNvPr id="3" name="Textfeld 2"/>
          <p:cNvSpPr txBox="1"/>
          <p:nvPr/>
        </p:nvSpPr>
        <p:spPr>
          <a:xfrm>
            <a:off x="576441" y="1036093"/>
            <a:ext cx="11089178" cy="6186309"/>
          </a:xfrm>
          <a:prstGeom prst="rect">
            <a:avLst/>
          </a:prstGeom>
          <a:noFill/>
        </p:spPr>
        <p:txBody>
          <a:bodyPr wrap="square" rtlCol="0">
            <a:spAutoFit/>
          </a:bodyPr>
          <a:lstStyle/>
          <a:p>
            <a:r>
              <a:rPr lang="de-DE" b="1" dirty="0" smtClean="0">
                <a:solidFill>
                  <a:schemeClr val="accent3">
                    <a:lumMod val="20000"/>
                    <a:lumOff val="80000"/>
                  </a:schemeClr>
                </a:solidFill>
              </a:rPr>
              <a:t>Zervikale Dislokation</a:t>
            </a:r>
          </a:p>
          <a:p>
            <a:pPr marL="285750" indent="-285750">
              <a:buFontTx/>
              <a:buChar char="-"/>
            </a:pPr>
            <a:r>
              <a:rPr lang="de-DE" dirty="0" smtClean="0"/>
              <a:t>für Nagetiere bis 150 g (bei schwereren Tieren vorherige Sedierung empfohlen)</a:t>
            </a:r>
          </a:p>
          <a:p>
            <a:pPr marL="285750" indent="-285750">
              <a:buFontTx/>
              <a:buChar char="-"/>
            </a:pPr>
            <a:r>
              <a:rPr lang="de-DE" dirty="0" smtClean="0"/>
              <a:t>Durchführung: schnell und vollständig</a:t>
            </a:r>
          </a:p>
          <a:p>
            <a:pPr marL="285750" indent="-285750">
              <a:buFontTx/>
              <a:buChar char="-"/>
            </a:pPr>
            <a:endParaRPr lang="de-DE" dirty="0"/>
          </a:p>
          <a:p>
            <a:r>
              <a:rPr lang="de-DE" b="1" dirty="0" smtClean="0">
                <a:solidFill>
                  <a:schemeClr val="accent3">
                    <a:lumMod val="20000"/>
                    <a:lumOff val="80000"/>
                  </a:schemeClr>
                </a:solidFill>
              </a:rPr>
              <a:t>Kohlendioxidexposition</a:t>
            </a:r>
          </a:p>
          <a:p>
            <a:pPr marL="285750" indent="-285750">
              <a:buFontTx/>
              <a:buChar char="-"/>
            </a:pPr>
            <a:r>
              <a:rPr lang="de-DE" dirty="0" smtClean="0"/>
              <a:t>wichtig schrittweise befüllen der Kammer </a:t>
            </a:r>
          </a:p>
          <a:p>
            <a:r>
              <a:rPr lang="de-DE" dirty="0" smtClean="0"/>
              <a:t>	10-30 % Kammervolumen pro Minute:   T2 (5,5 l)</a:t>
            </a:r>
            <a:r>
              <a:rPr lang="de-DE" dirty="0" smtClean="0">
                <a:sym typeface="Wingdings" panose="05000000000000000000" pitchFamily="2" charset="2"/>
              </a:rPr>
              <a:t> 1 l/min; T3 (14 l)  2,8 l/min </a:t>
            </a:r>
            <a:endParaRPr lang="de-DE" dirty="0" smtClean="0"/>
          </a:p>
          <a:p>
            <a:pPr marL="285750" indent="-285750">
              <a:buFontTx/>
              <a:buChar char="-"/>
            </a:pPr>
            <a:r>
              <a:rPr lang="de-DE" dirty="0" smtClean="0"/>
              <a:t>keine vorgefluteten Kammern verwenden</a:t>
            </a:r>
          </a:p>
          <a:p>
            <a:pPr marL="285750" indent="-285750">
              <a:buFontTx/>
              <a:buChar char="-"/>
            </a:pPr>
            <a:r>
              <a:rPr lang="de-DE" dirty="0" smtClean="0"/>
              <a:t>nicht geeignet für Föten und Neugeborene</a:t>
            </a:r>
          </a:p>
          <a:p>
            <a:pPr marL="285750" indent="-285750">
              <a:buFontTx/>
              <a:buChar char="-"/>
            </a:pPr>
            <a:endParaRPr lang="de-DE" dirty="0"/>
          </a:p>
          <a:p>
            <a:r>
              <a:rPr lang="de-DE" b="1" dirty="0" smtClean="0">
                <a:solidFill>
                  <a:schemeClr val="accent3">
                    <a:lumMod val="20000"/>
                    <a:lumOff val="80000"/>
                  </a:schemeClr>
                </a:solidFill>
              </a:rPr>
              <a:t>Inhalation von Inhalationsanästhetika</a:t>
            </a:r>
          </a:p>
          <a:p>
            <a:pPr marL="285750" indent="-285750">
              <a:buFontTx/>
              <a:buChar char="-"/>
            </a:pPr>
            <a:r>
              <a:rPr lang="de-DE" dirty="0" smtClean="0"/>
              <a:t>schrittweise Einleiten des Gases</a:t>
            </a:r>
          </a:p>
          <a:p>
            <a:pPr marL="285750" indent="-285750">
              <a:buFontTx/>
              <a:buChar char="-"/>
            </a:pPr>
            <a:r>
              <a:rPr lang="de-DE" dirty="0" smtClean="0"/>
              <a:t>dauert sehr lange – möglich Kombination mit zweiter Tötungsmethode</a:t>
            </a:r>
          </a:p>
          <a:p>
            <a:pPr marL="285750" indent="-285750">
              <a:buFontTx/>
              <a:buChar char="-"/>
            </a:pPr>
            <a:endParaRPr lang="de-DE" dirty="0"/>
          </a:p>
          <a:p>
            <a:r>
              <a:rPr lang="de-DE" b="1" dirty="0" smtClean="0">
                <a:solidFill>
                  <a:schemeClr val="accent3">
                    <a:lumMod val="20000"/>
                    <a:lumOff val="80000"/>
                  </a:schemeClr>
                </a:solidFill>
              </a:rPr>
              <a:t>Überdosis an Betäubungsmitteln</a:t>
            </a:r>
          </a:p>
          <a:p>
            <a:r>
              <a:rPr lang="de-DE" dirty="0" smtClean="0"/>
              <a:t>- für Nagetiere häufig </a:t>
            </a:r>
            <a:r>
              <a:rPr lang="de-DE" dirty="0" err="1" smtClean="0"/>
              <a:t>Pentobarbital</a:t>
            </a:r>
            <a:r>
              <a:rPr lang="de-DE" dirty="0" smtClean="0"/>
              <a:t> (sedierende, hypnotische und narkotische Wirkung)   </a:t>
            </a:r>
          </a:p>
          <a:p>
            <a:r>
              <a:rPr lang="de-DE" dirty="0"/>
              <a:t> </a:t>
            </a:r>
            <a:r>
              <a:rPr lang="de-DE" dirty="0" smtClean="0"/>
              <a:t> Applikation am besten intravenös, aber auch intraperitoneal möglich (Dosierung: </a:t>
            </a:r>
            <a:r>
              <a:rPr lang="de-DE" dirty="0" err="1" smtClean="0"/>
              <a:t>Euthadorm</a:t>
            </a:r>
            <a:r>
              <a:rPr lang="de-DE" dirty="0" smtClean="0"/>
              <a:t> </a:t>
            </a:r>
          </a:p>
          <a:p>
            <a:r>
              <a:rPr lang="de-DE" dirty="0"/>
              <a:t> </a:t>
            </a:r>
            <a:r>
              <a:rPr lang="de-DE" dirty="0" smtClean="0"/>
              <a:t> 400 mg/ml 1 ml je 0,5-1 kg KGW</a:t>
            </a:r>
          </a:p>
          <a:p>
            <a:r>
              <a:rPr lang="de-DE" dirty="0" smtClean="0"/>
              <a:t>- T61 nicht empfohlen für Nagetiere, da </a:t>
            </a:r>
            <a:r>
              <a:rPr lang="de-DE" dirty="0" err="1" smtClean="0"/>
              <a:t>Muskelrelaxierende</a:t>
            </a:r>
            <a:r>
              <a:rPr lang="de-DE" dirty="0" smtClean="0"/>
              <a:t> Wirkung häufig vor </a:t>
            </a:r>
            <a:r>
              <a:rPr lang="de-DE" dirty="0"/>
              <a:t>n</a:t>
            </a:r>
            <a:r>
              <a:rPr lang="de-DE" dirty="0" smtClean="0"/>
              <a:t>arkotisierender  </a:t>
            </a:r>
          </a:p>
          <a:p>
            <a:r>
              <a:rPr lang="de-DE" dirty="0"/>
              <a:t> </a:t>
            </a:r>
            <a:r>
              <a:rPr lang="de-DE" dirty="0" smtClean="0"/>
              <a:t>  Wirkung eintritt</a:t>
            </a:r>
            <a:endParaRPr lang="de-DE" dirty="0"/>
          </a:p>
          <a:p>
            <a:endParaRPr lang="de-DE" dirty="0" smtClean="0"/>
          </a:p>
          <a:p>
            <a:endParaRPr lang="de-DE" dirty="0"/>
          </a:p>
        </p:txBody>
      </p:sp>
    </p:spTree>
    <p:extLst>
      <p:ext uri="{BB962C8B-B14F-4D97-AF65-F5344CB8AC3E}">
        <p14:creationId xmlns:p14="http://schemas.microsoft.com/office/powerpoint/2010/main" val="12180386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rotWithShape="1">
          <a:blip r:embed="rId2"/>
          <a:srcRect l="31509" t="28059" r="14380" b="5675"/>
          <a:stretch/>
        </p:blipFill>
        <p:spPr>
          <a:xfrm>
            <a:off x="1828800" y="1058497"/>
            <a:ext cx="7473142" cy="5719848"/>
          </a:xfrm>
          <a:prstGeom prst="rect">
            <a:avLst/>
          </a:prstGeom>
        </p:spPr>
      </p:pic>
      <p:cxnSp>
        <p:nvCxnSpPr>
          <p:cNvPr id="7" name="Gerader Verbinder 6"/>
          <p:cNvCxnSpPr/>
          <p:nvPr/>
        </p:nvCxnSpPr>
        <p:spPr>
          <a:xfrm>
            <a:off x="2618509" y="2651761"/>
            <a:ext cx="515389" cy="831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feld 7"/>
          <p:cNvSpPr txBox="1"/>
          <p:nvPr/>
        </p:nvSpPr>
        <p:spPr>
          <a:xfrm>
            <a:off x="3465461" y="100275"/>
            <a:ext cx="5297604" cy="461665"/>
          </a:xfrm>
          <a:prstGeom prst="rect">
            <a:avLst/>
          </a:prstGeom>
          <a:noFill/>
        </p:spPr>
        <p:txBody>
          <a:bodyPr wrap="none" rtlCol="0">
            <a:spAutoFit/>
          </a:bodyPr>
          <a:lstStyle/>
          <a:p>
            <a:r>
              <a:rPr lang="de-DE" sz="2400" b="1" dirty="0">
                <a:solidFill>
                  <a:schemeClr val="accent4">
                    <a:lumMod val="20000"/>
                    <a:lumOff val="80000"/>
                  </a:schemeClr>
                </a:solidFill>
                <a:latin typeface="Rockwell Extra Bold" panose="02060903040505020403" pitchFamily="18" charset="0"/>
              </a:rPr>
              <a:t>Arbeiten mit Versuchstieren</a:t>
            </a:r>
          </a:p>
        </p:txBody>
      </p:sp>
    </p:spTree>
    <p:extLst>
      <p:ext uri="{BB962C8B-B14F-4D97-AF65-F5344CB8AC3E}">
        <p14:creationId xmlns:p14="http://schemas.microsoft.com/office/powerpoint/2010/main" val="16952435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6039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4267988" y="307297"/>
            <a:ext cx="3758850" cy="461665"/>
          </a:xfrm>
          <a:prstGeom prst="rect">
            <a:avLst/>
          </a:prstGeom>
          <a:noFill/>
        </p:spPr>
        <p:txBody>
          <a:bodyPr wrap="none" rtlCol="0">
            <a:spAutoFit/>
          </a:bodyPr>
          <a:lstStyle/>
          <a:p>
            <a:r>
              <a:rPr lang="de-DE" sz="2400" b="1" dirty="0">
                <a:solidFill>
                  <a:schemeClr val="accent4">
                    <a:lumMod val="20000"/>
                    <a:lumOff val="80000"/>
                  </a:schemeClr>
                </a:solidFill>
                <a:latin typeface="Rockwell Extra Bold" panose="02060903040505020403" pitchFamily="18" charset="0"/>
              </a:rPr>
              <a:t>aktuelle Tierzahlen</a:t>
            </a:r>
          </a:p>
        </p:txBody>
      </p:sp>
      <p:sp>
        <p:nvSpPr>
          <p:cNvPr id="6" name="Textfeld 5"/>
          <p:cNvSpPr txBox="1"/>
          <p:nvPr/>
        </p:nvSpPr>
        <p:spPr>
          <a:xfrm>
            <a:off x="245234" y="5703459"/>
            <a:ext cx="11804359" cy="646331"/>
          </a:xfrm>
          <a:prstGeom prst="rect">
            <a:avLst/>
          </a:prstGeom>
          <a:noFill/>
        </p:spPr>
        <p:txBody>
          <a:bodyPr wrap="square" rtlCol="0">
            <a:spAutoFit/>
          </a:bodyPr>
          <a:lstStyle/>
          <a:p>
            <a:r>
              <a:rPr lang="de-DE" dirty="0" smtClean="0"/>
              <a:t> </a:t>
            </a:r>
            <a:r>
              <a:rPr lang="de-DE" dirty="0" smtClean="0">
                <a:sym typeface="Wingdings" panose="05000000000000000000" pitchFamily="2" charset="2"/>
              </a:rPr>
              <a:t> neue Bedarfsmeldung für die Tiere in der Zucht für den Zeitraum Juli – Dezember 2023 </a:t>
            </a:r>
            <a:r>
              <a:rPr lang="de-DE" b="1" dirty="0" smtClean="0">
                <a:sym typeface="Wingdings" panose="05000000000000000000" pitchFamily="2" charset="2"/>
              </a:rPr>
              <a:t>bis Ende April</a:t>
            </a:r>
            <a:r>
              <a:rPr lang="de-DE" dirty="0" smtClean="0">
                <a:sym typeface="Wingdings" panose="05000000000000000000" pitchFamily="2" charset="2"/>
              </a:rPr>
              <a:t>!</a:t>
            </a:r>
          </a:p>
          <a:p>
            <a:r>
              <a:rPr lang="de-DE" dirty="0" smtClean="0">
                <a:sym typeface="Wingdings" panose="05000000000000000000" pitchFamily="2" charset="2"/>
              </a:rPr>
              <a:t> Ab 2024 jährliche Bedarfsmeldung</a:t>
            </a:r>
            <a:endParaRPr lang="de-DE" dirty="0"/>
          </a:p>
        </p:txBody>
      </p:sp>
      <p:pic>
        <p:nvPicPr>
          <p:cNvPr id="7" name="Grafik 6"/>
          <p:cNvPicPr>
            <a:picLocks noChangeAspect="1"/>
          </p:cNvPicPr>
          <p:nvPr/>
        </p:nvPicPr>
        <p:blipFill>
          <a:blip r:embed="rId2">
            <a:clrChange>
              <a:clrFrom>
                <a:srgbClr val="FFFFFF"/>
              </a:clrFrom>
              <a:clrTo>
                <a:srgbClr val="FFFFFF">
                  <a:alpha val="0"/>
                </a:srgbClr>
              </a:clrTo>
            </a:clrChange>
          </a:blip>
          <a:stretch>
            <a:fillRect/>
          </a:stretch>
        </p:blipFill>
        <p:spPr>
          <a:xfrm>
            <a:off x="245234" y="307297"/>
            <a:ext cx="2307565" cy="1298006"/>
          </a:xfrm>
          <a:prstGeom prst="rect">
            <a:avLst/>
          </a:prstGeom>
        </p:spPr>
      </p:pic>
      <p:graphicFrame>
        <p:nvGraphicFramePr>
          <p:cNvPr id="2" name="Tabelle 1"/>
          <p:cNvGraphicFramePr>
            <a:graphicFrameLocks noGrp="1"/>
          </p:cNvGraphicFramePr>
          <p:nvPr>
            <p:extLst>
              <p:ext uri="{D42A27DB-BD31-4B8C-83A1-F6EECF244321}">
                <p14:modId xmlns:p14="http://schemas.microsoft.com/office/powerpoint/2010/main" val="1002078031"/>
              </p:ext>
            </p:extLst>
          </p:nvPr>
        </p:nvGraphicFramePr>
        <p:xfrm>
          <a:off x="3699641" y="1474916"/>
          <a:ext cx="5465380" cy="4074160"/>
        </p:xfrm>
        <a:graphic>
          <a:graphicData uri="http://schemas.openxmlformats.org/drawingml/2006/table">
            <a:tbl>
              <a:tblPr firstRow="1" bandRow="1">
                <a:tableStyleId>{00A15C55-8517-42AA-B614-E9B94910E393}</a:tableStyleId>
              </a:tblPr>
              <a:tblGrid>
                <a:gridCol w="2479303">
                  <a:extLst>
                    <a:ext uri="{9D8B030D-6E8A-4147-A177-3AD203B41FA5}">
                      <a16:colId xmlns:a16="http://schemas.microsoft.com/office/drawing/2014/main" val="1221039289"/>
                    </a:ext>
                  </a:extLst>
                </a:gridCol>
                <a:gridCol w="2986077">
                  <a:extLst>
                    <a:ext uri="{9D8B030D-6E8A-4147-A177-3AD203B41FA5}">
                      <a16:colId xmlns:a16="http://schemas.microsoft.com/office/drawing/2014/main" val="2858479239"/>
                    </a:ext>
                  </a:extLst>
                </a:gridCol>
              </a:tblGrid>
              <a:tr h="347278">
                <a:tc>
                  <a:txBody>
                    <a:bodyPr/>
                    <a:lstStyle/>
                    <a:p>
                      <a:pPr algn="ctr"/>
                      <a:r>
                        <a:rPr lang="de-DE" dirty="0" smtClean="0">
                          <a:latin typeface="Arial" panose="020B0604020202020204" pitchFamily="34" charset="0"/>
                          <a:cs typeface="Arial" panose="020B0604020202020204" pitchFamily="34" charset="0"/>
                        </a:rPr>
                        <a:t>Stamm</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Aktuelle </a:t>
                      </a:r>
                      <a:r>
                        <a:rPr lang="de-DE" dirty="0" err="1" smtClean="0">
                          <a:latin typeface="Arial" panose="020B0604020202020204" pitchFamily="34" charset="0"/>
                          <a:cs typeface="Arial" panose="020B0604020202020204" pitchFamily="34" charset="0"/>
                        </a:rPr>
                        <a:t>Tierzahl</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55563155"/>
                  </a:ext>
                </a:extLst>
              </a:tr>
              <a:tr h="370840">
                <a:tc>
                  <a:txBody>
                    <a:bodyPr/>
                    <a:lstStyle/>
                    <a:p>
                      <a:pPr algn="ctr"/>
                      <a:r>
                        <a:rPr lang="de-DE" b="0" dirty="0" smtClean="0">
                          <a:solidFill>
                            <a:schemeClr val="accent4">
                              <a:lumMod val="50000"/>
                            </a:schemeClr>
                          </a:solidFill>
                          <a:latin typeface="Arial" panose="020B0604020202020204" pitchFamily="34" charset="0"/>
                          <a:cs typeface="Arial" panose="020B0604020202020204" pitchFamily="34" charset="0"/>
                        </a:rPr>
                        <a:t>B6NTac</a:t>
                      </a:r>
                      <a:endParaRPr lang="de-DE" b="0" dirty="0">
                        <a:solidFill>
                          <a:schemeClr val="accent4">
                            <a:lumMod val="50000"/>
                          </a:schemeClr>
                        </a:solidFill>
                        <a:latin typeface="Arial" panose="020B0604020202020204" pitchFamily="34" charset="0"/>
                        <a:cs typeface="Arial" panose="020B0604020202020204" pitchFamily="34" charset="0"/>
                      </a:endParaRPr>
                    </a:p>
                  </a:txBody>
                  <a:tcPr/>
                </a:tc>
                <a:tc>
                  <a:txBody>
                    <a:bodyPr/>
                    <a:lstStyle/>
                    <a:p>
                      <a:pPr algn="ctr"/>
                      <a:r>
                        <a:rPr lang="de-DE" b="0" dirty="0" smtClean="0">
                          <a:solidFill>
                            <a:schemeClr val="accent4">
                              <a:lumMod val="50000"/>
                            </a:schemeClr>
                          </a:solidFill>
                          <a:latin typeface="Arial" panose="020B0604020202020204" pitchFamily="34" charset="0"/>
                          <a:cs typeface="Arial" panose="020B0604020202020204" pitchFamily="34" charset="0"/>
                        </a:rPr>
                        <a:t>139</a:t>
                      </a:r>
                      <a:endParaRPr lang="de-DE" b="0" dirty="0">
                        <a:solidFill>
                          <a:schemeClr val="accent4">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72267937"/>
                  </a:ext>
                </a:extLst>
              </a:tr>
              <a:tr h="370840">
                <a:tc>
                  <a:txBody>
                    <a:bodyPr/>
                    <a:lstStyle/>
                    <a:p>
                      <a:pPr algn="ctr"/>
                      <a:r>
                        <a:rPr lang="de-DE" b="0" dirty="0" smtClean="0">
                          <a:solidFill>
                            <a:schemeClr val="accent4">
                              <a:lumMod val="50000"/>
                            </a:schemeClr>
                          </a:solidFill>
                          <a:latin typeface="Arial" panose="020B0604020202020204" pitchFamily="34" charset="0"/>
                          <a:cs typeface="Arial" panose="020B0604020202020204" pitchFamily="34" charset="0"/>
                        </a:rPr>
                        <a:t>B6-mtAKR</a:t>
                      </a:r>
                      <a:endParaRPr lang="de-DE" b="0" dirty="0">
                        <a:solidFill>
                          <a:schemeClr val="accent4">
                            <a:lumMod val="50000"/>
                          </a:schemeClr>
                        </a:solidFill>
                        <a:latin typeface="Arial" panose="020B0604020202020204" pitchFamily="34" charset="0"/>
                        <a:cs typeface="Arial" panose="020B0604020202020204" pitchFamily="34" charset="0"/>
                      </a:endParaRPr>
                    </a:p>
                  </a:txBody>
                  <a:tcPr/>
                </a:tc>
                <a:tc>
                  <a:txBody>
                    <a:bodyPr/>
                    <a:lstStyle/>
                    <a:p>
                      <a:pPr algn="ctr"/>
                      <a:r>
                        <a:rPr lang="de-DE" b="0" dirty="0" smtClean="0">
                          <a:solidFill>
                            <a:schemeClr val="accent4">
                              <a:lumMod val="50000"/>
                            </a:schemeClr>
                          </a:solidFill>
                          <a:latin typeface="Arial" panose="020B0604020202020204" pitchFamily="34" charset="0"/>
                          <a:cs typeface="Arial" panose="020B0604020202020204" pitchFamily="34" charset="0"/>
                        </a:rPr>
                        <a:t>45</a:t>
                      </a:r>
                    </a:p>
                  </a:txBody>
                  <a:tcPr/>
                </a:tc>
                <a:extLst>
                  <a:ext uri="{0D108BD9-81ED-4DB2-BD59-A6C34878D82A}">
                    <a16:rowId xmlns:a16="http://schemas.microsoft.com/office/drawing/2014/main" val="599877939"/>
                  </a:ext>
                </a:extLst>
              </a:tr>
              <a:tr h="370840">
                <a:tc>
                  <a:txBody>
                    <a:bodyPr/>
                    <a:lstStyle/>
                    <a:p>
                      <a:pPr algn="ctr"/>
                      <a:r>
                        <a:rPr lang="de-DE" b="0" dirty="0" smtClean="0">
                          <a:solidFill>
                            <a:schemeClr val="accent4">
                              <a:lumMod val="50000"/>
                            </a:schemeClr>
                          </a:solidFill>
                          <a:latin typeface="Arial" panose="020B0604020202020204" pitchFamily="34" charset="0"/>
                          <a:cs typeface="Arial" panose="020B0604020202020204" pitchFamily="34" charset="0"/>
                        </a:rPr>
                        <a:t>B6-mtNOD</a:t>
                      </a:r>
                    </a:p>
                  </a:txBody>
                  <a:tcPr/>
                </a:tc>
                <a:tc>
                  <a:txBody>
                    <a:bodyPr/>
                    <a:lstStyle/>
                    <a:p>
                      <a:pPr algn="ctr"/>
                      <a:r>
                        <a:rPr lang="de-DE" b="0" dirty="0" smtClean="0">
                          <a:solidFill>
                            <a:schemeClr val="accent4">
                              <a:lumMod val="50000"/>
                            </a:schemeClr>
                          </a:solidFill>
                          <a:latin typeface="Arial" panose="020B0604020202020204" pitchFamily="34" charset="0"/>
                          <a:cs typeface="Arial" panose="020B0604020202020204" pitchFamily="34" charset="0"/>
                        </a:rPr>
                        <a:t>170</a:t>
                      </a:r>
                      <a:endParaRPr lang="de-DE" b="0" dirty="0">
                        <a:solidFill>
                          <a:schemeClr val="accent4">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54362324"/>
                  </a:ext>
                </a:extLst>
              </a:tr>
              <a:tr h="370840">
                <a:tc>
                  <a:txBody>
                    <a:bodyPr/>
                    <a:lstStyle/>
                    <a:p>
                      <a:pPr algn="ctr"/>
                      <a:r>
                        <a:rPr lang="de-DE" b="0" dirty="0" smtClean="0">
                          <a:solidFill>
                            <a:schemeClr val="accent4">
                              <a:lumMod val="50000"/>
                            </a:schemeClr>
                          </a:solidFill>
                          <a:latin typeface="Arial" panose="020B0604020202020204" pitchFamily="34" charset="0"/>
                          <a:cs typeface="Arial" panose="020B0604020202020204" pitchFamily="34" charset="0"/>
                        </a:rPr>
                        <a:t>B6-mtALR</a:t>
                      </a:r>
                      <a:endParaRPr lang="de-DE" b="0" dirty="0">
                        <a:solidFill>
                          <a:schemeClr val="accent4">
                            <a:lumMod val="50000"/>
                          </a:schemeClr>
                        </a:solidFill>
                        <a:latin typeface="Arial" panose="020B0604020202020204" pitchFamily="34" charset="0"/>
                        <a:cs typeface="Arial" panose="020B0604020202020204" pitchFamily="34" charset="0"/>
                      </a:endParaRPr>
                    </a:p>
                  </a:txBody>
                  <a:tcPr/>
                </a:tc>
                <a:tc>
                  <a:txBody>
                    <a:bodyPr/>
                    <a:lstStyle/>
                    <a:p>
                      <a:pPr algn="ctr"/>
                      <a:r>
                        <a:rPr lang="de-DE" b="0" dirty="0" smtClean="0">
                          <a:solidFill>
                            <a:schemeClr val="accent4">
                              <a:lumMod val="50000"/>
                            </a:schemeClr>
                          </a:solidFill>
                          <a:latin typeface="Arial" panose="020B0604020202020204" pitchFamily="34" charset="0"/>
                          <a:cs typeface="Arial" panose="020B0604020202020204" pitchFamily="34" charset="0"/>
                        </a:rPr>
                        <a:t>42</a:t>
                      </a:r>
                      <a:endParaRPr lang="de-DE" b="0" dirty="0">
                        <a:solidFill>
                          <a:schemeClr val="accent4">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9871388"/>
                  </a:ext>
                </a:extLst>
              </a:tr>
              <a:tr h="370840">
                <a:tc>
                  <a:txBody>
                    <a:bodyPr/>
                    <a:lstStyle/>
                    <a:p>
                      <a:pPr algn="ctr"/>
                      <a:r>
                        <a:rPr lang="de-DE" b="0" dirty="0" smtClean="0">
                          <a:solidFill>
                            <a:schemeClr val="accent4">
                              <a:lumMod val="50000"/>
                            </a:schemeClr>
                          </a:solidFill>
                          <a:latin typeface="Arial" panose="020B0604020202020204" pitchFamily="34" charset="0"/>
                          <a:cs typeface="Arial" panose="020B0604020202020204" pitchFamily="34" charset="0"/>
                        </a:rPr>
                        <a:t>B6-mt129.S1</a:t>
                      </a:r>
                      <a:endParaRPr lang="de-DE" b="0" dirty="0">
                        <a:solidFill>
                          <a:schemeClr val="accent4">
                            <a:lumMod val="50000"/>
                          </a:schemeClr>
                        </a:solidFill>
                        <a:latin typeface="Arial" panose="020B0604020202020204" pitchFamily="34" charset="0"/>
                        <a:cs typeface="Arial" panose="020B0604020202020204" pitchFamily="34" charset="0"/>
                      </a:endParaRPr>
                    </a:p>
                  </a:txBody>
                  <a:tcPr/>
                </a:tc>
                <a:tc>
                  <a:txBody>
                    <a:bodyPr/>
                    <a:lstStyle/>
                    <a:p>
                      <a:pPr algn="ctr"/>
                      <a:r>
                        <a:rPr lang="de-DE" b="0" dirty="0" smtClean="0">
                          <a:solidFill>
                            <a:schemeClr val="accent4">
                              <a:lumMod val="50000"/>
                            </a:schemeClr>
                          </a:solidFill>
                          <a:latin typeface="Arial" panose="020B0604020202020204" pitchFamily="34" charset="0"/>
                          <a:cs typeface="Arial" panose="020B0604020202020204" pitchFamily="34" charset="0"/>
                        </a:rPr>
                        <a:t>23</a:t>
                      </a:r>
                      <a:endParaRPr lang="de-DE" b="0" dirty="0">
                        <a:solidFill>
                          <a:schemeClr val="accent4">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57148320"/>
                  </a:ext>
                </a:extLst>
              </a:tr>
              <a:tr h="370840">
                <a:tc>
                  <a:txBody>
                    <a:bodyPr/>
                    <a:lstStyle/>
                    <a:p>
                      <a:pPr algn="ctr"/>
                      <a:r>
                        <a:rPr lang="de-DE" b="0" dirty="0" smtClean="0">
                          <a:solidFill>
                            <a:schemeClr val="accent4">
                              <a:lumMod val="50000"/>
                            </a:schemeClr>
                          </a:solidFill>
                          <a:latin typeface="Arial" panose="020B0604020202020204" pitchFamily="34" charset="0"/>
                          <a:cs typeface="Arial" panose="020B0604020202020204" pitchFamily="34" charset="0"/>
                        </a:rPr>
                        <a:t>B6-mtAJ</a:t>
                      </a:r>
                      <a:endParaRPr lang="de-DE" b="0" dirty="0">
                        <a:solidFill>
                          <a:schemeClr val="accent4">
                            <a:lumMod val="50000"/>
                          </a:schemeClr>
                        </a:solidFill>
                        <a:latin typeface="Arial" panose="020B0604020202020204" pitchFamily="34" charset="0"/>
                        <a:cs typeface="Arial" panose="020B0604020202020204" pitchFamily="34" charset="0"/>
                      </a:endParaRPr>
                    </a:p>
                  </a:txBody>
                  <a:tcPr/>
                </a:tc>
                <a:tc>
                  <a:txBody>
                    <a:bodyPr/>
                    <a:lstStyle/>
                    <a:p>
                      <a:pPr algn="ctr"/>
                      <a:r>
                        <a:rPr lang="de-DE" b="0" dirty="0" smtClean="0">
                          <a:solidFill>
                            <a:schemeClr val="accent4">
                              <a:lumMod val="50000"/>
                            </a:schemeClr>
                          </a:solidFill>
                          <a:latin typeface="Arial" panose="020B0604020202020204" pitchFamily="34" charset="0"/>
                          <a:cs typeface="Arial" panose="020B0604020202020204" pitchFamily="34" charset="0"/>
                        </a:rPr>
                        <a:t>31</a:t>
                      </a:r>
                      <a:endParaRPr lang="de-DE" b="0" dirty="0">
                        <a:solidFill>
                          <a:schemeClr val="accent4">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69029675"/>
                  </a:ext>
                </a:extLst>
              </a:tr>
              <a:tr h="370840">
                <a:tc>
                  <a:txBody>
                    <a:bodyPr/>
                    <a:lstStyle/>
                    <a:p>
                      <a:pPr algn="ctr"/>
                      <a:r>
                        <a:rPr lang="de-DE" b="0" dirty="0" smtClean="0">
                          <a:solidFill>
                            <a:schemeClr val="accent4">
                              <a:lumMod val="50000"/>
                            </a:schemeClr>
                          </a:solidFill>
                          <a:latin typeface="Arial" panose="020B0604020202020204" pitchFamily="34" charset="0"/>
                          <a:cs typeface="Arial" panose="020B0604020202020204" pitchFamily="34" charset="0"/>
                        </a:rPr>
                        <a:t>B6-mtBPL</a:t>
                      </a:r>
                      <a:endParaRPr lang="de-DE" b="0" dirty="0">
                        <a:solidFill>
                          <a:schemeClr val="accent4">
                            <a:lumMod val="50000"/>
                          </a:schemeClr>
                        </a:solidFill>
                        <a:latin typeface="Arial" panose="020B0604020202020204" pitchFamily="34" charset="0"/>
                        <a:cs typeface="Arial" panose="020B0604020202020204" pitchFamily="34" charset="0"/>
                      </a:endParaRPr>
                    </a:p>
                  </a:txBody>
                  <a:tcPr/>
                </a:tc>
                <a:tc>
                  <a:txBody>
                    <a:bodyPr/>
                    <a:lstStyle/>
                    <a:p>
                      <a:pPr algn="ctr"/>
                      <a:r>
                        <a:rPr lang="de-DE" b="0" dirty="0" smtClean="0">
                          <a:solidFill>
                            <a:schemeClr val="accent4">
                              <a:lumMod val="50000"/>
                            </a:schemeClr>
                          </a:solidFill>
                          <a:latin typeface="Arial" panose="020B0604020202020204" pitchFamily="34" charset="0"/>
                          <a:cs typeface="Arial" panose="020B0604020202020204" pitchFamily="34" charset="0"/>
                        </a:rPr>
                        <a:t>112</a:t>
                      </a:r>
                      <a:endParaRPr lang="de-DE" b="0" dirty="0">
                        <a:solidFill>
                          <a:schemeClr val="accent4">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86727128"/>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b="0" dirty="0" smtClean="0">
                          <a:solidFill>
                            <a:schemeClr val="accent4">
                              <a:lumMod val="50000"/>
                            </a:schemeClr>
                          </a:solidFill>
                          <a:latin typeface="Arial" panose="020B0604020202020204" pitchFamily="34" charset="0"/>
                          <a:cs typeface="Arial" panose="020B0604020202020204" pitchFamily="34" charset="0"/>
                        </a:rPr>
                        <a:t>B6-mtFVB</a:t>
                      </a:r>
                      <a:endParaRPr lang="de-DE" b="0" dirty="0">
                        <a:solidFill>
                          <a:schemeClr val="accent4">
                            <a:lumMod val="50000"/>
                          </a:schemeClr>
                        </a:solidFill>
                        <a:latin typeface="Arial" panose="020B0604020202020204" pitchFamily="34" charset="0"/>
                        <a:cs typeface="Arial" panose="020B0604020202020204" pitchFamily="34" charset="0"/>
                      </a:endParaRPr>
                    </a:p>
                  </a:txBody>
                  <a:tcPr/>
                </a:tc>
                <a:tc>
                  <a:txBody>
                    <a:bodyPr/>
                    <a:lstStyle/>
                    <a:p>
                      <a:pPr algn="ctr"/>
                      <a:r>
                        <a:rPr lang="de-DE" b="0" dirty="0" smtClean="0">
                          <a:solidFill>
                            <a:schemeClr val="accent4">
                              <a:lumMod val="50000"/>
                            </a:schemeClr>
                          </a:solidFill>
                          <a:latin typeface="Arial" panose="020B0604020202020204" pitchFamily="34" charset="0"/>
                          <a:cs typeface="Arial" panose="020B0604020202020204" pitchFamily="34" charset="0"/>
                        </a:rPr>
                        <a:t>6</a:t>
                      </a:r>
                      <a:endParaRPr lang="de-DE" b="0" dirty="0">
                        <a:solidFill>
                          <a:schemeClr val="accent4">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62981316"/>
                  </a:ext>
                </a:extLst>
              </a:tr>
              <a:tr h="370840">
                <a:tc>
                  <a:txBody>
                    <a:bodyPr/>
                    <a:lstStyle/>
                    <a:p>
                      <a:pPr algn="ctr"/>
                      <a:r>
                        <a:rPr lang="de-DE" b="0" dirty="0" smtClean="0">
                          <a:solidFill>
                            <a:schemeClr val="accent4">
                              <a:lumMod val="50000"/>
                            </a:schemeClr>
                          </a:solidFill>
                          <a:latin typeface="Arial" panose="020B0604020202020204" pitchFamily="34" charset="0"/>
                          <a:cs typeface="Arial" panose="020B0604020202020204" pitchFamily="34" charset="0"/>
                        </a:rPr>
                        <a:t>RAGE</a:t>
                      </a:r>
                      <a:r>
                        <a:rPr lang="de-DE" b="0" baseline="30000" dirty="0" smtClean="0">
                          <a:solidFill>
                            <a:schemeClr val="accent4">
                              <a:lumMod val="50000"/>
                            </a:schemeClr>
                          </a:solidFill>
                          <a:latin typeface="Arial" panose="020B0604020202020204" pitchFamily="34" charset="0"/>
                          <a:cs typeface="Arial" panose="020B0604020202020204" pitchFamily="34" charset="0"/>
                        </a:rPr>
                        <a:t>-/-</a:t>
                      </a:r>
                      <a:endParaRPr lang="de-DE" b="0" baseline="30000" dirty="0">
                        <a:solidFill>
                          <a:schemeClr val="accent4">
                            <a:lumMod val="50000"/>
                          </a:schemeClr>
                        </a:solidFill>
                        <a:latin typeface="Arial" panose="020B0604020202020204" pitchFamily="34" charset="0"/>
                        <a:cs typeface="Arial" panose="020B0604020202020204" pitchFamily="34" charset="0"/>
                      </a:endParaRPr>
                    </a:p>
                  </a:txBody>
                  <a:tcPr/>
                </a:tc>
                <a:tc>
                  <a:txBody>
                    <a:bodyPr/>
                    <a:lstStyle/>
                    <a:p>
                      <a:pPr algn="ctr"/>
                      <a:r>
                        <a:rPr lang="de-DE" b="0" dirty="0" smtClean="0">
                          <a:solidFill>
                            <a:schemeClr val="accent4">
                              <a:lumMod val="50000"/>
                            </a:schemeClr>
                          </a:solidFill>
                          <a:latin typeface="Arial" panose="020B0604020202020204" pitchFamily="34" charset="0"/>
                          <a:cs typeface="Arial" panose="020B0604020202020204" pitchFamily="34" charset="0"/>
                        </a:rPr>
                        <a:t>60</a:t>
                      </a:r>
                      <a:endParaRPr lang="de-DE" b="0" dirty="0">
                        <a:solidFill>
                          <a:schemeClr val="accent4">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50773496"/>
                  </a:ext>
                </a:extLst>
              </a:tr>
              <a:tr h="370840">
                <a:tc>
                  <a:txBody>
                    <a:bodyPr/>
                    <a:lstStyle/>
                    <a:p>
                      <a:pPr algn="ctr"/>
                      <a:r>
                        <a:rPr lang="de-DE" b="0" dirty="0" smtClean="0">
                          <a:solidFill>
                            <a:schemeClr val="accent4">
                              <a:lumMod val="50000"/>
                            </a:schemeClr>
                          </a:solidFill>
                          <a:latin typeface="Arial" panose="020B0604020202020204" pitchFamily="34" charset="0"/>
                          <a:cs typeface="Arial" panose="020B0604020202020204" pitchFamily="34" charset="0"/>
                        </a:rPr>
                        <a:t>RAGE x YFP</a:t>
                      </a:r>
                      <a:endParaRPr lang="de-DE" b="0" dirty="0">
                        <a:solidFill>
                          <a:schemeClr val="accent4">
                            <a:lumMod val="50000"/>
                          </a:schemeClr>
                        </a:solidFill>
                        <a:latin typeface="Arial" panose="020B0604020202020204" pitchFamily="34" charset="0"/>
                        <a:cs typeface="Arial" panose="020B0604020202020204" pitchFamily="34" charset="0"/>
                      </a:endParaRPr>
                    </a:p>
                  </a:txBody>
                  <a:tcPr/>
                </a:tc>
                <a:tc>
                  <a:txBody>
                    <a:bodyPr/>
                    <a:lstStyle/>
                    <a:p>
                      <a:pPr algn="ctr"/>
                      <a:r>
                        <a:rPr lang="de-DE" b="0" dirty="0" smtClean="0">
                          <a:solidFill>
                            <a:schemeClr val="accent4">
                              <a:lumMod val="50000"/>
                            </a:schemeClr>
                          </a:solidFill>
                          <a:latin typeface="Arial" panose="020B0604020202020204" pitchFamily="34" charset="0"/>
                          <a:cs typeface="Arial" panose="020B0604020202020204" pitchFamily="34" charset="0"/>
                        </a:rPr>
                        <a:t>100</a:t>
                      </a:r>
                      <a:endParaRPr lang="de-DE" b="0" dirty="0">
                        <a:solidFill>
                          <a:schemeClr val="accent4">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95652778"/>
                  </a:ext>
                </a:extLst>
              </a:tr>
            </a:tbl>
          </a:graphicData>
        </a:graphic>
      </p:graphicFrame>
    </p:spTree>
    <p:extLst>
      <p:ext uri="{BB962C8B-B14F-4D97-AF65-F5344CB8AC3E}">
        <p14:creationId xmlns:p14="http://schemas.microsoft.com/office/powerpoint/2010/main" val="33137636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4409648" y="267505"/>
            <a:ext cx="3758850" cy="461665"/>
          </a:xfrm>
          <a:prstGeom prst="rect">
            <a:avLst/>
          </a:prstGeom>
          <a:noFill/>
        </p:spPr>
        <p:txBody>
          <a:bodyPr wrap="none" rtlCol="0">
            <a:spAutoFit/>
          </a:bodyPr>
          <a:lstStyle/>
          <a:p>
            <a:r>
              <a:rPr lang="de-DE" sz="2400" b="1" dirty="0">
                <a:solidFill>
                  <a:schemeClr val="accent4">
                    <a:lumMod val="20000"/>
                    <a:lumOff val="80000"/>
                  </a:schemeClr>
                </a:solidFill>
                <a:latin typeface="Rockwell Extra Bold" panose="02060903040505020403" pitchFamily="18" charset="0"/>
              </a:rPr>
              <a:t>aktuelle Tierzahlen</a:t>
            </a:r>
          </a:p>
        </p:txBody>
      </p:sp>
      <p:pic>
        <p:nvPicPr>
          <p:cNvPr id="5" name="Grafik 4"/>
          <p:cNvPicPr>
            <a:picLocks noChangeAspect="1"/>
          </p:cNvPicPr>
          <p:nvPr/>
        </p:nvPicPr>
        <p:blipFill>
          <a:blip r:embed="rId2"/>
          <a:stretch>
            <a:fillRect/>
          </a:stretch>
        </p:blipFill>
        <p:spPr>
          <a:xfrm>
            <a:off x="6742277" y="3262152"/>
            <a:ext cx="4292807" cy="2631491"/>
          </a:xfrm>
          <a:prstGeom prst="ellipse">
            <a:avLst/>
          </a:prstGeom>
        </p:spPr>
      </p:pic>
      <p:sp>
        <p:nvSpPr>
          <p:cNvPr id="4" name="Rechteck 3"/>
          <p:cNvSpPr/>
          <p:nvPr/>
        </p:nvSpPr>
        <p:spPr>
          <a:xfrm>
            <a:off x="1214842" y="1534138"/>
            <a:ext cx="7134759" cy="2800767"/>
          </a:xfrm>
          <a:prstGeom prst="rect">
            <a:avLst/>
          </a:prstGeom>
        </p:spPr>
        <p:txBody>
          <a:bodyPr wrap="square">
            <a:spAutoFit/>
          </a:bodyPr>
          <a:lstStyle/>
          <a:p>
            <a:pPr>
              <a:spcAft>
                <a:spcPts val="0"/>
              </a:spcAft>
            </a:pPr>
            <a:r>
              <a:rPr lang="de-DE" dirty="0">
                <a:latin typeface="Calibri" panose="020F0502020204030204" pitchFamily="34" charset="0"/>
                <a:ea typeface="Calibri" panose="020F0502020204030204" pitchFamily="34" charset="0"/>
              </a:rPr>
              <a:t> </a:t>
            </a:r>
          </a:p>
          <a:p>
            <a:pPr>
              <a:spcAft>
                <a:spcPts val="0"/>
              </a:spcAft>
            </a:pPr>
            <a:r>
              <a:rPr lang="en-US" sz="2000" b="1" dirty="0">
                <a:latin typeface="Calibri" panose="020F0502020204030204" pitchFamily="34" charset="0"/>
                <a:ea typeface="Calibri" panose="020F0502020204030204" pitchFamily="34" charset="0"/>
              </a:rPr>
              <a:t>LEW.1AR1: </a:t>
            </a:r>
            <a:r>
              <a:rPr lang="en-US" sz="2000" b="1" dirty="0" smtClean="0">
                <a:latin typeface="Calibri" panose="020F0502020204030204" pitchFamily="34" charset="0"/>
                <a:ea typeface="Calibri" panose="020F0502020204030204" pitchFamily="34" charset="0"/>
              </a:rPr>
              <a:t>6 </a:t>
            </a:r>
            <a:r>
              <a:rPr lang="en-US" sz="2000" b="1" dirty="0" err="1" smtClean="0">
                <a:latin typeface="Calibri" panose="020F0502020204030204" pitchFamily="34" charset="0"/>
                <a:ea typeface="Calibri" panose="020F0502020204030204" pitchFamily="34" charset="0"/>
              </a:rPr>
              <a:t>Tiere</a:t>
            </a:r>
            <a:endParaRPr lang="en-US" sz="2000" b="1" dirty="0" smtClean="0">
              <a:latin typeface="Calibri" panose="020F0502020204030204" pitchFamily="34" charset="0"/>
              <a:ea typeface="Calibri" panose="020F0502020204030204" pitchFamily="34" charset="0"/>
            </a:endParaRPr>
          </a:p>
          <a:p>
            <a:pPr>
              <a:spcAft>
                <a:spcPts val="0"/>
              </a:spcAft>
            </a:pPr>
            <a:endParaRPr lang="de-DE" sz="2000" b="1" dirty="0">
              <a:latin typeface="Calibri" panose="020F0502020204030204" pitchFamily="34" charset="0"/>
              <a:ea typeface="Calibri" panose="020F0502020204030204" pitchFamily="34" charset="0"/>
            </a:endParaRPr>
          </a:p>
          <a:p>
            <a:pPr>
              <a:spcAft>
                <a:spcPts val="0"/>
              </a:spcAft>
            </a:pPr>
            <a:r>
              <a:rPr lang="en-US" sz="2000" b="1" dirty="0">
                <a:latin typeface="Calibri" panose="020F0502020204030204" pitchFamily="34" charset="0"/>
                <a:ea typeface="Calibri" panose="020F0502020204030204" pitchFamily="34" charset="0"/>
              </a:rPr>
              <a:t>LEW.1AR1-iddm: </a:t>
            </a:r>
            <a:r>
              <a:rPr lang="en-US" sz="2000" b="1" dirty="0" smtClean="0">
                <a:latin typeface="Calibri" panose="020F0502020204030204" pitchFamily="34" charset="0"/>
                <a:ea typeface="Calibri" panose="020F0502020204030204" pitchFamily="34" charset="0"/>
              </a:rPr>
              <a:t>13 </a:t>
            </a:r>
            <a:r>
              <a:rPr lang="en-US" sz="2000" b="1" dirty="0" err="1" smtClean="0">
                <a:latin typeface="Calibri" panose="020F0502020204030204" pitchFamily="34" charset="0"/>
                <a:ea typeface="Calibri" panose="020F0502020204030204" pitchFamily="34" charset="0"/>
              </a:rPr>
              <a:t>Tiere</a:t>
            </a:r>
            <a:endParaRPr lang="en-US" sz="2000" b="1" dirty="0" smtClean="0">
              <a:latin typeface="Calibri" panose="020F0502020204030204" pitchFamily="34" charset="0"/>
              <a:ea typeface="Calibri" panose="020F0502020204030204" pitchFamily="34" charset="0"/>
            </a:endParaRPr>
          </a:p>
          <a:p>
            <a:pPr>
              <a:spcAft>
                <a:spcPts val="0"/>
              </a:spcAft>
            </a:pPr>
            <a:endParaRPr lang="de-DE" sz="2000" b="1" dirty="0">
              <a:latin typeface="Calibri" panose="020F0502020204030204" pitchFamily="34" charset="0"/>
              <a:ea typeface="Calibri" panose="020F0502020204030204" pitchFamily="34" charset="0"/>
            </a:endParaRPr>
          </a:p>
          <a:p>
            <a:pPr>
              <a:spcAft>
                <a:spcPts val="0"/>
              </a:spcAft>
            </a:pPr>
            <a:r>
              <a:rPr lang="de-DE" sz="2000" b="1" dirty="0">
                <a:latin typeface="Calibri" panose="020F0502020204030204" pitchFamily="34" charset="0"/>
                <a:ea typeface="Calibri" panose="020F0502020204030204" pitchFamily="34" charset="0"/>
              </a:rPr>
              <a:t>LEW.1AR1-iddm X </a:t>
            </a:r>
            <a:r>
              <a:rPr lang="de-DE" sz="2000" b="1" dirty="0" smtClean="0">
                <a:latin typeface="Calibri" panose="020F0502020204030204" pitchFamily="34" charset="0"/>
                <a:ea typeface="Calibri" panose="020F0502020204030204" pitchFamily="34" charset="0"/>
              </a:rPr>
              <a:t>1AR1: 13 Tiere</a:t>
            </a:r>
          </a:p>
          <a:p>
            <a:pPr>
              <a:spcAft>
                <a:spcPts val="0"/>
              </a:spcAft>
            </a:pPr>
            <a:endParaRPr lang="de-DE" sz="2000" b="1" dirty="0">
              <a:latin typeface="Calibri" panose="020F0502020204030204" pitchFamily="34" charset="0"/>
              <a:ea typeface="Calibri" panose="020F0502020204030204" pitchFamily="34" charset="0"/>
            </a:endParaRPr>
          </a:p>
          <a:p>
            <a:pPr>
              <a:spcAft>
                <a:spcPts val="0"/>
              </a:spcAft>
            </a:pPr>
            <a:r>
              <a:rPr lang="de-DE" sz="2000" b="1" dirty="0" smtClean="0">
                <a:latin typeface="Calibri" panose="020F0502020204030204" pitchFamily="34" charset="0"/>
                <a:ea typeface="Calibri" panose="020F0502020204030204" pitchFamily="34" charset="0"/>
              </a:rPr>
              <a:t>BN/</a:t>
            </a:r>
            <a:r>
              <a:rPr lang="de-DE" sz="2000" b="1" dirty="0" err="1" smtClean="0">
                <a:latin typeface="Calibri" panose="020F0502020204030204" pitchFamily="34" charset="0"/>
                <a:ea typeface="Calibri" panose="020F0502020204030204" pitchFamily="34" charset="0"/>
              </a:rPr>
              <a:t>Crl</a:t>
            </a:r>
            <a:r>
              <a:rPr lang="de-DE" sz="2000" b="1" dirty="0" smtClean="0">
                <a:latin typeface="Calibri" panose="020F0502020204030204" pitchFamily="34" charset="0"/>
                <a:ea typeface="Calibri" panose="020F0502020204030204" pitchFamily="34" charset="0"/>
              </a:rPr>
              <a:t>: 21 Tiere</a:t>
            </a:r>
            <a:endParaRPr lang="de-DE" sz="2000" b="1" dirty="0">
              <a:latin typeface="Calibri" panose="020F0502020204030204" pitchFamily="34" charset="0"/>
              <a:ea typeface="Calibri" panose="020F0502020204030204" pitchFamily="34" charset="0"/>
            </a:endParaRPr>
          </a:p>
          <a:p>
            <a:pPr>
              <a:spcAft>
                <a:spcPts val="0"/>
              </a:spcAft>
            </a:pPr>
            <a:r>
              <a:rPr lang="de-DE" dirty="0">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28022285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25527" y="400900"/>
            <a:ext cx="5297604" cy="461665"/>
          </a:xfrm>
          <a:prstGeom prst="rect">
            <a:avLst/>
          </a:prstGeom>
          <a:noFill/>
        </p:spPr>
        <p:txBody>
          <a:bodyPr wrap="none" rtlCol="0">
            <a:spAutoFit/>
          </a:bodyPr>
          <a:lstStyle/>
          <a:p>
            <a:r>
              <a:rPr lang="de-DE" sz="2400" b="1" dirty="0">
                <a:solidFill>
                  <a:schemeClr val="accent4">
                    <a:lumMod val="20000"/>
                    <a:lumOff val="80000"/>
                  </a:schemeClr>
                </a:solidFill>
                <a:latin typeface="Rockwell Extra Bold" panose="02060903040505020403" pitchFamily="18" charset="0"/>
              </a:rPr>
              <a:t>Arbeiten mit Versuchstieren</a:t>
            </a:r>
          </a:p>
        </p:txBody>
      </p:sp>
      <p:sp>
        <p:nvSpPr>
          <p:cNvPr id="2" name="Rechteck 1"/>
          <p:cNvSpPr/>
          <p:nvPr/>
        </p:nvSpPr>
        <p:spPr>
          <a:xfrm>
            <a:off x="1680819" y="1374149"/>
            <a:ext cx="8112369" cy="738664"/>
          </a:xfrm>
          <a:prstGeom prst="rect">
            <a:avLst/>
          </a:prstGeom>
        </p:spPr>
        <p:txBody>
          <a:bodyPr wrap="square">
            <a:spAutoFit/>
          </a:bodyPr>
          <a:lstStyle/>
          <a:p>
            <a:pPr marL="342900" indent="-342900">
              <a:lnSpc>
                <a:spcPct val="150000"/>
              </a:lnSpc>
              <a:buFont typeface="Wingdings" panose="05000000000000000000" pitchFamily="2" charset="2"/>
              <a:buChar char="Ø"/>
            </a:pPr>
            <a:r>
              <a:rPr lang="de-DE" sz="2800" dirty="0">
                <a:latin typeface="Rockwell Condensed" panose="02060603050405020104" pitchFamily="18" charset="0"/>
              </a:rPr>
              <a:t> </a:t>
            </a:r>
            <a:r>
              <a:rPr lang="de-DE" sz="2800" dirty="0" smtClean="0">
                <a:latin typeface="Rockwell Condensed" panose="02060603050405020104" pitchFamily="18" charset="0"/>
              </a:rPr>
              <a:t>Tierversuchsantrag  </a:t>
            </a:r>
            <a:r>
              <a:rPr lang="de-DE" sz="2800" dirty="0">
                <a:latin typeface="Rockwell Condensed" panose="02060603050405020104" pitchFamily="18" charset="0"/>
              </a:rPr>
              <a:t>/ Genehmigung / Anzeige</a:t>
            </a:r>
          </a:p>
        </p:txBody>
      </p:sp>
    </p:spTree>
    <p:extLst>
      <p:ext uri="{BB962C8B-B14F-4D97-AF65-F5344CB8AC3E}">
        <p14:creationId xmlns:p14="http://schemas.microsoft.com/office/powerpoint/2010/main" val="2238506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488893" y="443204"/>
            <a:ext cx="5297604" cy="461665"/>
          </a:xfrm>
          <a:prstGeom prst="rect">
            <a:avLst/>
          </a:prstGeom>
          <a:noFill/>
        </p:spPr>
        <p:txBody>
          <a:bodyPr wrap="none" rtlCol="0">
            <a:spAutoFit/>
          </a:bodyPr>
          <a:lstStyle/>
          <a:p>
            <a:r>
              <a:rPr lang="de-DE" sz="2400" b="1" dirty="0">
                <a:solidFill>
                  <a:schemeClr val="accent4">
                    <a:lumMod val="20000"/>
                    <a:lumOff val="80000"/>
                  </a:schemeClr>
                </a:solidFill>
                <a:latin typeface="Rockwell Extra Bold" panose="02060903040505020403" pitchFamily="18" charset="0"/>
              </a:rPr>
              <a:t>Arbeiten mit Versuchstieren</a:t>
            </a:r>
          </a:p>
        </p:txBody>
      </p:sp>
      <p:sp>
        <p:nvSpPr>
          <p:cNvPr id="6" name="Rechteck 5"/>
          <p:cNvSpPr/>
          <p:nvPr/>
        </p:nvSpPr>
        <p:spPr>
          <a:xfrm>
            <a:off x="750146" y="1181869"/>
            <a:ext cx="7134759" cy="5016758"/>
          </a:xfrm>
          <a:prstGeom prst="rect">
            <a:avLst/>
          </a:prstGeom>
        </p:spPr>
        <p:txBody>
          <a:bodyPr wrap="square">
            <a:spAutoFit/>
          </a:bodyPr>
          <a:lstStyle/>
          <a:p>
            <a:pPr>
              <a:spcAft>
                <a:spcPts val="0"/>
              </a:spcAft>
            </a:pPr>
            <a:r>
              <a:rPr lang="de-DE" sz="2400" b="1" u="sng" dirty="0">
                <a:latin typeface="Calibri" panose="020F0502020204030204" pitchFamily="34" charset="0"/>
                <a:ea typeface="Calibri" panose="020F0502020204030204" pitchFamily="34" charset="0"/>
              </a:rPr>
              <a:t> Rechtliche Grundlagen</a:t>
            </a:r>
          </a:p>
          <a:p>
            <a:pPr>
              <a:spcAft>
                <a:spcPts val="0"/>
              </a:spcAft>
            </a:pPr>
            <a:endParaRPr lang="en-US" sz="2000" b="1" dirty="0" smtClean="0">
              <a:latin typeface="Calibri" panose="020F0502020204030204" pitchFamily="34" charset="0"/>
              <a:ea typeface="Calibri" panose="020F0502020204030204" pitchFamily="34" charset="0"/>
            </a:endParaRPr>
          </a:p>
          <a:p>
            <a:pPr>
              <a:spcAft>
                <a:spcPts val="0"/>
              </a:spcAft>
            </a:pPr>
            <a:r>
              <a:rPr lang="en-US" sz="2400" b="1" dirty="0" smtClean="0">
                <a:latin typeface="Calibri" panose="020F0502020204030204" pitchFamily="34" charset="0"/>
                <a:ea typeface="Calibri" panose="020F0502020204030204" pitchFamily="34" charset="0"/>
              </a:rPr>
              <a:t>EU-</a:t>
            </a:r>
            <a:r>
              <a:rPr lang="en-US" sz="2400" b="1" dirty="0" err="1" smtClean="0">
                <a:latin typeface="Calibri" panose="020F0502020204030204" pitchFamily="34" charset="0"/>
                <a:ea typeface="Calibri" panose="020F0502020204030204" pitchFamily="34" charset="0"/>
              </a:rPr>
              <a:t>Richtlinie</a:t>
            </a:r>
            <a:r>
              <a:rPr lang="en-US" sz="2400" b="1" dirty="0" smtClean="0">
                <a:latin typeface="Calibri" panose="020F0502020204030204" pitchFamily="34" charset="0"/>
                <a:ea typeface="Calibri" panose="020F0502020204030204" pitchFamily="34" charset="0"/>
              </a:rPr>
              <a:t> 2010/63/EU</a:t>
            </a:r>
          </a:p>
          <a:p>
            <a:pPr>
              <a:spcAft>
                <a:spcPts val="0"/>
              </a:spcAft>
            </a:pPr>
            <a:r>
              <a:rPr lang="en-US" b="1" dirty="0">
                <a:solidFill>
                  <a:schemeClr val="accent2">
                    <a:lumMod val="60000"/>
                    <a:lumOff val="40000"/>
                  </a:schemeClr>
                </a:solidFill>
                <a:latin typeface="Calibri" panose="020F0502020204030204" pitchFamily="34" charset="0"/>
                <a:ea typeface="Calibri" panose="020F0502020204030204" pitchFamily="34" charset="0"/>
              </a:rPr>
              <a:t>	</a:t>
            </a:r>
            <a:r>
              <a:rPr lang="en-US" sz="1600" b="1" dirty="0" smtClean="0">
                <a:solidFill>
                  <a:schemeClr val="accent2">
                    <a:lumMod val="60000"/>
                    <a:lumOff val="40000"/>
                  </a:schemeClr>
                </a:solidFill>
                <a:latin typeface="Calibri" panose="020F0502020204030204" pitchFamily="34" charset="0"/>
                <a:ea typeface="Calibri" panose="020F0502020204030204" pitchFamily="34" charset="0"/>
              </a:rPr>
              <a:t>20.10.2010</a:t>
            </a:r>
            <a:endParaRPr lang="en-US" sz="1600" b="1" dirty="0">
              <a:solidFill>
                <a:schemeClr val="accent2">
                  <a:lumMod val="60000"/>
                  <a:lumOff val="40000"/>
                </a:schemeClr>
              </a:solidFill>
              <a:latin typeface="Calibri" panose="020F0502020204030204" pitchFamily="34" charset="0"/>
              <a:ea typeface="Calibri" panose="020F0502020204030204" pitchFamily="34" charset="0"/>
            </a:endParaRPr>
          </a:p>
          <a:p>
            <a:pPr>
              <a:spcAft>
                <a:spcPts val="0"/>
              </a:spcAft>
            </a:pPr>
            <a:endParaRPr lang="en-US" sz="2400" b="1" dirty="0">
              <a:latin typeface="Calibri" panose="020F0502020204030204" pitchFamily="34" charset="0"/>
              <a:ea typeface="Calibri" panose="020F0502020204030204" pitchFamily="34" charset="0"/>
            </a:endParaRPr>
          </a:p>
          <a:p>
            <a:pPr>
              <a:spcAft>
                <a:spcPts val="0"/>
              </a:spcAft>
            </a:pPr>
            <a:r>
              <a:rPr lang="en-US" sz="2400" b="1" dirty="0" err="1" smtClean="0">
                <a:latin typeface="Calibri" panose="020F0502020204030204" pitchFamily="34" charset="0"/>
                <a:ea typeface="Calibri" panose="020F0502020204030204" pitchFamily="34" charset="0"/>
              </a:rPr>
              <a:t>Tierschutzgesetz</a:t>
            </a:r>
            <a:endParaRPr lang="en-US" sz="2400" b="1" dirty="0" smtClean="0">
              <a:latin typeface="Calibri" panose="020F0502020204030204" pitchFamily="34" charset="0"/>
              <a:ea typeface="Calibri" panose="020F0502020204030204" pitchFamily="34" charset="0"/>
            </a:endParaRPr>
          </a:p>
          <a:p>
            <a:pPr>
              <a:spcAft>
                <a:spcPts val="0"/>
              </a:spcAft>
            </a:pPr>
            <a:r>
              <a:rPr lang="en-US" sz="2400" b="1" dirty="0">
                <a:latin typeface="Calibri" panose="020F0502020204030204" pitchFamily="34" charset="0"/>
                <a:ea typeface="Calibri" panose="020F0502020204030204" pitchFamily="34" charset="0"/>
              </a:rPr>
              <a:t>	</a:t>
            </a:r>
            <a:r>
              <a:rPr lang="en-US" sz="1600" b="1" dirty="0" smtClean="0">
                <a:solidFill>
                  <a:schemeClr val="accent2">
                    <a:lumMod val="60000"/>
                    <a:lumOff val="40000"/>
                  </a:schemeClr>
                </a:solidFill>
                <a:latin typeface="Calibri" panose="020F0502020204030204" pitchFamily="34" charset="0"/>
                <a:ea typeface="Calibri" panose="020F0502020204030204" pitchFamily="34" charset="0"/>
              </a:rPr>
              <a:t>24.07.1972, </a:t>
            </a:r>
            <a:r>
              <a:rPr lang="en-US" sz="1600" b="1" dirty="0" err="1" smtClean="0">
                <a:solidFill>
                  <a:schemeClr val="accent2">
                    <a:lumMod val="60000"/>
                    <a:lumOff val="40000"/>
                  </a:schemeClr>
                </a:solidFill>
                <a:latin typeface="Calibri" panose="020F0502020204030204" pitchFamily="34" charset="0"/>
                <a:ea typeface="Calibri" panose="020F0502020204030204" pitchFamily="34" charset="0"/>
              </a:rPr>
              <a:t>geändert</a:t>
            </a:r>
            <a:r>
              <a:rPr lang="en-US" sz="1600" b="1" dirty="0" smtClean="0">
                <a:solidFill>
                  <a:schemeClr val="accent2">
                    <a:lumMod val="60000"/>
                    <a:lumOff val="40000"/>
                  </a:schemeClr>
                </a:solidFill>
                <a:latin typeface="Calibri" panose="020F0502020204030204" pitchFamily="34" charset="0"/>
                <a:ea typeface="Calibri" panose="020F0502020204030204" pitchFamily="34" charset="0"/>
              </a:rPr>
              <a:t> 10.08.2021</a:t>
            </a:r>
          </a:p>
          <a:p>
            <a:pPr>
              <a:spcAft>
                <a:spcPts val="0"/>
              </a:spcAft>
            </a:pPr>
            <a:endParaRPr lang="de-DE" sz="2400" b="1" dirty="0">
              <a:latin typeface="Calibri" panose="020F0502020204030204" pitchFamily="34" charset="0"/>
              <a:ea typeface="Calibri" panose="020F0502020204030204" pitchFamily="34" charset="0"/>
            </a:endParaRPr>
          </a:p>
          <a:p>
            <a:pPr>
              <a:spcAft>
                <a:spcPts val="0"/>
              </a:spcAft>
            </a:pPr>
            <a:r>
              <a:rPr lang="en-US" sz="2400" b="1" dirty="0" err="1" smtClean="0">
                <a:latin typeface="Calibri" panose="020F0502020204030204" pitchFamily="34" charset="0"/>
                <a:ea typeface="Calibri" panose="020F0502020204030204" pitchFamily="34" charset="0"/>
              </a:rPr>
              <a:t>Tierschutz-Versuchstierverordnung</a:t>
            </a:r>
            <a:r>
              <a:rPr lang="en-US" sz="2400" b="1" dirty="0" smtClean="0">
                <a:latin typeface="Calibri" panose="020F0502020204030204" pitchFamily="34" charset="0"/>
                <a:ea typeface="Calibri" panose="020F0502020204030204" pitchFamily="34" charset="0"/>
              </a:rPr>
              <a:t> </a:t>
            </a:r>
          </a:p>
          <a:p>
            <a:pPr>
              <a:spcAft>
                <a:spcPts val="0"/>
              </a:spcAft>
            </a:pPr>
            <a:r>
              <a:rPr lang="en-US" sz="2400" b="1" dirty="0">
                <a:latin typeface="Calibri" panose="020F0502020204030204" pitchFamily="34" charset="0"/>
                <a:ea typeface="Calibri" panose="020F0502020204030204" pitchFamily="34" charset="0"/>
              </a:rPr>
              <a:t>	</a:t>
            </a:r>
            <a:r>
              <a:rPr lang="en-US" sz="1600" b="1" dirty="0">
                <a:solidFill>
                  <a:schemeClr val="accent2">
                    <a:lumMod val="60000"/>
                    <a:lumOff val="40000"/>
                  </a:schemeClr>
                </a:solidFill>
                <a:latin typeface="Calibri" panose="020F0502020204030204" pitchFamily="34" charset="0"/>
                <a:ea typeface="Calibri" panose="020F0502020204030204" pitchFamily="34" charset="0"/>
              </a:rPr>
              <a:t>01.08.2013, </a:t>
            </a:r>
            <a:r>
              <a:rPr lang="en-US" sz="1600" b="1" dirty="0" err="1">
                <a:solidFill>
                  <a:schemeClr val="accent2">
                    <a:lumMod val="60000"/>
                    <a:lumOff val="40000"/>
                  </a:schemeClr>
                </a:solidFill>
                <a:latin typeface="Calibri" panose="020F0502020204030204" pitchFamily="34" charset="0"/>
                <a:ea typeface="Calibri" panose="020F0502020204030204" pitchFamily="34" charset="0"/>
              </a:rPr>
              <a:t>geändert</a:t>
            </a:r>
            <a:r>
              <a:rPr lang="en-US" sz="1600" b="1" dirty="0">
                <a:solidFill>
                  <a:schemeClr val="accent2">
                    <a:lumMod val="60000"/>
                    <a:lumOff val="40000"/>
                  </a:schemeClr>
                </a:solidFill>
                <a:latin typeface="Calibri" panose="020F0502020204030204" pitchFamily="34" charset="0"/>
                <a:ea typeface="Calibri" panose="020F0502020204030204" pitchFamily="34" charset="0"/>
              </a:rPr>
              <a:t> 11.08.2021</a:t>
            </a:r>
          </a:p>
          <a:p>
            <a:pPr>
              <a:spcAft>
                <a:spcPts val="0"/>
              </a:spcAft>
            </a:pPr>
            <a:endParaRPr lang="de-DE" sz="2400" b="1" dirty="0">
              <a:latin typeface="Calibri" panose="020F0502020204030204" pitchFamily="34" charset="0"/>
              <a:ea typeface="Calibri" panose="020F0502020204030204" pitchFamily="34" charset="0"/>
            </a:endParaRPr>
          </a:p>
          <a:p>
            <a:pPr>
              <a:spcAft>
                <a:spcPts val="0"/>
              </a:spcAft>
            </a:pPr>
            <a:r>
              <a:rPr lang="de-DE" sz="2400" b="1" dirty="0" smtClean="0">
                <a:latin typeface="Calibri" panose="020F0502020204030204" pitchFamily="34" charset="0"/>
                <a:ea typeface="Calibri" panose="020F0502020204030204" pitchFamily="34" charset="0"/>
              </a:rPr>
              <a:t>Versuchstiermeldeverordnung </a:t>
            </a:r>
          </a:p>
          <a:p>
            <a:pPr>
              <a:spcAft>
                <a:spcPts val="0"/>
              </a:spcAft>
            </a:pPr>
            <a:r>
              <a:rPr lang="de-DE" sz="2400" b="1" dirty="0">
                <a:latin typeface="Calibri" panose="020F0502020204030204" pitchFamily="34" charset="0"/>
                <a:ea typeface="Calibri" panose="020F0502020204030204" pitchFamily="34" charset="0"/>
              </a:rPr>
              <a:t>	</a:t>
            </a:r>
            <a:r>
              <a:rPr lang="de-DE" sz="1600" b="1" dirty="0">
                <a:solidFill>
                  <a:schemeClr val="accent2">
                    <a:lumMod val="60000"/>
                    <a:lumOff val="40000"/>
                  </a:schemeClr>
                </a:solidFill>
                <a:latin typeface="Calibri" panose="020F0502020204030204" pitchFamily="34" charset="0"/>
                <a:ea typeface="Calibri" panose="020F0502020204030204" pitchFamily="34" charset="0"/>
              </a:rPr>
              <a:t>12.12.2013, geändert 11.08.2021</a:t>
            </a:r>
          </a:p>
          <a:p>
            <a:pPr>
              <a:spcAft>
                <a:spcPts val="0"/>
              </a:spcAft>
            </a:pPr>
            <a:r>
              <a:rPr lang="de-DE" dirty="0">
                <a:latin typeface="Calibri" panose="020F0502020204030204" pitchFamily="34" charset="0"/>
                <a:ea typeface="Calibri" panose="020F0502020204030204" pitchFamily="34" charset="0"/>
              </a:rPr>
              <a:t> </a:t>
            </a:r>
          </a:p>
        </p:txBody>
      </p:sp>
      <p:sp>
        <p:nvSpPr>
          <p:cNvPr id="8" name="Rechteck 7"/>
          <p:cNvSpPr/>
          <p:nvPr/>
        </p:nvSpPr>
        <p:spPr>
          <a:xfrm>
            <a:off x="6793425" y="1689700"/>
            <a:ext cx="6096000" cy="4001095"/>
          </a:xfrm>
          <a:prstGeom prst="rect">
            <a:avLst/>
          </a:prstGeom>
        </p:spPr>
        <p:txBody>
          <a:bodyPr>
            <a:spAutoFit/>
          </a:bodyPr>
          <a:lstStyle/>
          <a:p>
            <a:pPr marL="285750" indent="-285750">
              <a:buFont typeface="Wingdings" panose="05000000000000000000" pitchFamily="2" charset="2"/>
              <a:buChar char="§"/>
            </a:pPr>
            <a:r>
              <a:rPr lang="de-DE" sz="2400" dirty="0"/>
              <a:t>Antragspflicht</a:t>
            </a:r>
          </a:p>
          <a:p>
            <a:pPr marL="285750" indent="-285750">
              <a:buFont typeface="Wingdings" panose="05000000000000000000" pitchFamily="2" charset="2"/>
              <a:buChar char="§"/>
            </a:pPr>
            <a:endParaRPr lang="de-DE" sz="2400" dirty="0"/>
          </a:p>
          <a:p>
            <a:pPr marL="285750" indent="-285750">
              <a:buFont typeface="Wingdings" panose="05000000000000000000" pitchFamily="2" charset="2"/>
              <a:buChar char="§"/>
            </a:pPr>
            <a:r>
              <a:rPr lang="de-DE" sz="2400" dirty="0" smtClean="0"/>
              <a:t>Genehmigungspflicht</a:t>
            </a:r>
            <a:endParaRPr lang="de-DE" sz="2400" dirty="0"/>
          </a:p>
          <a:p>
            <a:pPr marL="285750" indent="-285750">
              <a:buFont typeface="Wingdings" panose="05000000000000000000" pitchFamily="2" charset="2"/>
              <a:buChar char="§"/>
            </a:pPr>
            <a:endParaRPr lang="de-DE" sz="2400" dirty="0"/>
          </a:p>
          <a:p>
            <a:pPr marL="285750" indent="-285750">
              <a:buFont typeface="Wingdings" panose="05000000000000000000" pitchFamily="2" charset="2"/>
              <a:buChar char="§"/>
            </a:pPr>
            <a:r>
              <a:rPr lang="de-DE" sz="2400" dirty="0"/>
              <a:t>Aufzeichnungspflicht</a:t>
            </a:r>
          </a:p>
          <a:p>
            <a:r>
              <a:rPr lang="de-DE" sz="1400" dirty="0"/>
              <a:t>      (Aufbewahrung 5 Jahre nach Abschluss)</a:t>
            </a:r>
          </a:p>
          <a:p>
            <a:endParaRPr lang="de-DE" sz="2400" dirty="0"/>
          </a:p>
          <a:p>
            <a:pPr marL="285750" indent="-285750">
              <a:buFont typeface="Wingdings" panose="05000000000000000000" pitchFamily="2" charset="2"/>
              <a:buChar char="§"/>
            </a:pPr>
            <a:r>
              <a:rPr lang="de-DE" sz="2400" dirty="0"/>
              <a:t>Meldepflicht</a:t>
            </a:r>
          </a:p>
          <a:p>
            <a:pPr marL="800100" lvl="1" indent="-342900">
              <a:buFont typeface="Wingdings" panose="05000000000000000000" pitchFamily="2" charset="2"/>
              <a:buChar char="Ø"/>
            </a:pPr>
            <a:r>
              <a:rPr lang="de-DE" sz="2400" dirty="0" smtClean="0"/>
              <a:t>2022: 620 Mäuse &amp; 161 Ratten</a:t>
            </a:r>
          </a:p>
          <a:p>
            <a:pPr marL="285750" indent="-285750">
              <a:buFont typeface="Wingdings" panose="05000000000000000000" pitchFamily="2" charset="2"/>
              <a:buChar char="§"/>
            </a:pPr>
            <a:endParaRPr lang="de-DE" sz="2400" dirty="0"/>
          </a:p>
          <a:p>
            <a:pPr marL="285750" indent="-285750">
              <a:buFont typeface="Wingdings" panose="05000000000000000000" pitchFamily="2" charset="2"/>
              <a:buChar char="§"/>
            </a:pPr>
            <a:r>
              <a:rPr lang="de-DE" sz="2400" dirty="0"/>
              <a:t>Bewertungspflicht</a:t>
            </a:r>
          </a:p>
        </p:txBody>
      </p:sp>
    </p:spTree>
    <p:extLst>
      <p:ext uri="{BB962C8B-B14F-4D97-AF65-F5344CB8AC3E}">
        <p14:creationId xmlns:p14="http://schemas.microsoft.com/office/powerpoint/2010/main" val="187721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2"/>
          <a:srcRect l="37357" t="35776" r="17732" b="39427"/>
          <a:stretch/>
        </p:blipFill>
        <p:spPr>
          <a:xfrm>
            <a:off x="2256020" y="1191718"/>
            <a:ext cx="7525063" cy="2596797"/>
          </a:xfrm>
          <a:prstGeom prst="rect">
            <a:avLst/>
          </a:prstGeom>
        </p:spPr>
      </p:pic>
      <p:pic>
        <p:nvPicPr>
          <p:cNvPr id="7" name="Grafik 6"/>
          <p:cNvPicPr>
            <a:picLocks noChangeAspect="1"/>
          </p:cNvPicPr>
          <p:nvPr/>
        </p:nvPicPr>
        <p:blipFill rotWithShape="1">
          <a:blip r:embed="rId2"/>
          <a:srcRect l="37675" t="35995" r="17414" b="14425"/>
          <a:stretch/>
        </p:blipFill>
        <p:spPr>
          <a:xfrm>
            <a:off x="2256019" y="1192428"/>
            <a:ext cx="7525063" cy="5192174"/>
          </a:xfrm>
          <a:prstGeom prst="rect">
            <a:avLst/>
          </a:prstGeom>
        </p:spPr>
      </p:pic>
    </p:spTree>
    <p:extLst>
      <p:ext uri="{BB962C8B-B14F-4D97-AF65-F5344CB8AC3E}">
        <p14:creationId xmlns:p14="http://schemas.microsoft.com/office/powerpoint/2010/main" val="202237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463449" y="285286"/>
            <a:ext cx="5297604" cy="461665"/>
          </a:xfrm>
          <a:prstGeom prst="rect">
            <a:avLst/>
          </a:prstGeom>
          <a:noFill/>
        </p:spPr>
        <p:txBody>
          <a:bodyPr wrap="none" rtlCol="0">
            <a:spAutoFit/>
          </a:bodyPr>
          <a:lstStyle/>
          <a:p>
            <a:r>
              <a:rPr lang="de-DE" sz="2400" b="1" dirty="0">
                <a:solidFill>
                  <a:schemeClr val="accent4">
                    <a:lumMod val="20000"/>
                    <a:lumOff val="80000"/>
                  </a:schemeClr>
                </a:solidFill>
                <a:latin typeface="Rockwell Extra Bold" panose="02060903040505020403" pitchFamily="18" charset="0"/>
              </a:rPr>
              <a:t>Arbeiten mit Versuchstieren</a:t>
            </a:r>
          </a:p>
        </p:txBody>
      </p:sp>
      <p:sp>
        <p:nvSpPr>
          <p:cNvPr id="5" name="Textfeld 4"/>
          <p:cNvSpPr txBox="1"/>
          <p:nvPr/>
        </p:nvSpPr>
        <p:spPr>
          <a:xfrm>
            <a:off x="152607" y="746951"/>
            <a:ext cx="5362365" cy="646331"/>
          </a:xfrm>
          <a:prstGeom prst="rect">
            <a:avLst/>
          </a:prstGeom>
          <a:noFill/>
        </p:spPr>
        <p:txBody>
          <a:bodyPr wrap="none" rtlCol="0">
            <a:spAutoFit/>
          </a:bodyPr>
          <a:lstStyle/>
          <a:p>
            <a:r>
              <a:rPr lang="de-DE" dirty="0" smtClean="0"/>
              <a:t>Wann brauchen wir einen Tierversuchsantrag?</a:t>
            </a:r>
          </a:p>
          <a:p>
            <a:endParaRPr lang="de-DE" dirty="0"/>
          </a:p>
        </p:txBody>
      </p:sp>
      <p:sp>
        <p:nvSpPr>
          <p:cNvPr id="7" name="Rechteck 6"/>
          <p:cNvSpPr/>
          <p:nvPr/>
        </p:nvSpPr>
        <p:spPr>
          <a:xfrm>
            <a:off x="152607" y="1070116"/>
            <a:ext cx="11927098" cy="5947782"/>
          </a:xfrm>
          <a:prstGeom prst="rect">
            <a:avLst/>
          </a:prstGeom>
        </p:spPr>
        <p:txBody>
          <a:bodyPr wrap="square">
            <a:spAutoFit/>
          </a:bodyPr>
          <a:lstStyle/>
          <a:p>
            <a:pPr>
              <a:lnSpc>
                <a:spcPct val="125000"/>
              </a:lnSpc>
            </a:pPr>
            <a:r>
              <a:rPr lang="de-DE" sz="2000" b="1" dirty="0">
                <a:solidFill>
                  <a:schemeClr val="accent3">
                    <a:lumMod val="40000"/>
                    <a:lumOff val="60000"/>
                  </a:schemeClr>
                </a:solidFill>
                <a:latin typeface="Arial" panose="020B0604020202020204" pitchFamily="34" charset="0"/>
                <a:cs typeface="Arial" panose="020B0604020202020204" pitchFamily="34" charset="0"/>
              </a:rPr>
              <a:t>Tierversuche</a:t>
            </a:r>
            <a:r>
              <a:rPr lang="de-DE" dirty="0">
                <a:solidFill>
                  <a:schemeClr val="accent3">
                    <a:lumMod val="40000"/>
                    <a:lumOff val="60000"/>
                  </a:schemeClr>
                </a:solidFill>
                <a:latin typeface="Arial" panose="020B0604020202020204" pitchFamily="34" charset="0"/>
                <a:cs typeface="Arial" panose="020B0604020202020204" pitchFamily="34" charset="0"/>
              </a:rPr>
              <a:t> im Sinne dieses </a:t>
            </a:r>
            <a:r>
              <a:rPr lang="de-DE" dirty="0" smtClean="0">
                <a:solidFill>
                  <a:schemeClr val="accent3">
                    <a:lumMod val="40000"/>
                    <a:lumOff val="60000"/>
                  </a:schemeClr>
                </a:solidFill>
                <a:latin typeface="Arial" panose="020B0604020202020204" pitchFamily="34" charset="0"/>
                <a:cs typeface="Arial" panose="020B0604020202020204" pitchFamily="34" charset="0"/>
              </a:rPr>
              <a:t>Gesetzes (TierSchG) </a:t>
            </a:r>
            <a:r>
              <a:rPr lang="de-DE" dirty="0">
                <a:solidFill>
                  <a:schemeClr val="accent3">
                    <a:lumMod val="40000"/>
                    <a:lumOff val="60000"/>
                  </a:schemeClr>
                </a:solidFill>
                <a:latin typeface="Arial" panose="020B0604020202020204" pitchFamily="34" charset="0"/>
                <a:cs typeface="Arial" panose="020B0604020202020204" pitchFamily="34" charset="0"/>
              </a:rPr>
              <a:t>sind Eingriffe oder Behandlungen zu Versuchszwecken</a:t>
            </a:r>
          </a:p>
          <a:p>
            <a:pPr>
              <a:lnSpc>
                <a:spcPct val="125000"/>
              </a:lnSpc>
            </a:pPr>
            <a:r>
              <a:rPr lang="de-DE" dirty="0">
                <a:latin typeface="Arial" panose="020B0604020202020204" pitchFamily="34" charset="0"/>
                <a:cs typeface="Arial" panose="020B0604020202020204" pitchFamily="34" charset="0"/>
              </a:rPr>
              <a:t>1</a:t>
            </a:r>
            <a:r>
              <a:rPr lang="de-DE" b="1" dirty="0" smtClean="0">
                <a:latin typeface="Arial" panose="020B0604020202020204" pitchFamily="34" charset="0"/>
                <a:cs typeface="Arial" panose="020B0604020202020204" pitchFamily="34" charset="0"/>
              </a:rPr>
              <a:t>. </a:t>
            </a:r>
            <a:r>
              <a:rPr lang="de-DE" b="1" dirty="0" smtClean="0">
                <a:solidFill>
                  <a:schemeClr val="accent3">
                    <a:lumMod val="40000"/>
                    <a:lumOff val="60000"/>
                  </a:schemeClr>
                </a:solidFill>
                <a:latin typeface="Arial" panose="020B0604020202020204" pitchFamily="34" charset="0"/>
                <a:cs typeface="Arial" panose="020B0604020202020204" pitchFamily="34" charset="0"/>
              </a:rPr>
              <a:t>an </a:t>
            </a:r>
            <a:r>
              <a:rPr lang="de-DE" b="1" dirty="0">
                <a:solidFill>
                  <a:schemeClr val="accent3">
                    <a:lumMod val="40000"/>
                    <a:lumOff val="60000"/>
                  </a:schemeClr>
                </a:solidFill>
                <a:latin typeface="Arial" panose="020B0604020202020204" pitchFamily="34" charset="0"/>
                <a:cs typeface="Arial" panose="020B0604020202020204" pitchFamily="34" charset="0"/>
              </a:rPr>
              <a:t>Tieren, wenn sie mit Schmerzen, Leiden oder Schäden für diese Tiere verbunden sein können</a:t>
            </a:r>
            <a:r>
              <a:rPr lang="de-DE" dirty="0">
                <a:solidFill>
                  <a:schemeClr val="accent3">
                    <a:lumMod val="40000"/>
                    <a:lumOff val="60000"/>
                  </a:schemeClr>
                </a:solidFill>
                <a:latin typeface="Arial" panose="020B0604020202020204" pitchFamily="34" charset="0"/>
                <a:cs typeface="Arial" panose="020B0604020202020204" pitchFamily="34" charset="0"/>
              </a:rPr>
              <a:t>,</a:t>
            </a:r>
          </a:p>
          <a:p>
            <a:pPr>
              <a:lnSpc>
                <a:spcPct val="125000"/>
              </a:lnSpc>
            </a:pPr>
            <a:r>
              <a:rPr lang="de-DE" dirty="0">
                <a:latin typeface="Arial" panose="020B0604020202020204" pitchFamily="34" charset="0"/>
                <a:cs typeface="Arial" panose="020B0604020202020204" pitchFamily="34" charset="0"/>
              </a:rPr>
              <a:t>2</a:t>
            </a:r>
            <a:r>
              <a:rPr lang="de-DE" dirty="0" smtClean="0">
                <a:latin typeface="Arial" panose="020B0604020202020204" pitchFamily="34" charset="0"/>
                <a:cs typeface="Arial" panose="020B0604020202020204" pitchFamily="34" charset="0"/>
              </a:rPr>
              <a:t>. an </a:t>
            </a:r>
            <a:r>
              <a:rPr lang="de-DE" dirty="0">
                <a:latin typeface="Arial" panose="020B0604020202020204" pitchFamily="34" charset="0"/>
                <a:cs typeface="Arial" panose="020B0604020202020204" pitchFamily="34" charset="0"/>
              </a:rPr>
              <a:t>Tieren, die dazu führen können, dass Tiere geboren werden oder schlüpfen, die Schmerzen, Leiden oder Schäden erleiden, oder</a:t>
            </a:r>
          </a:p>
          <a:p>
            <a:pPr>
              <a:lnSpc>
                <a:spcPct val="125000"/>
              </a:lnSpc>
            </a:pPr>
            <a:r>
              <a:rPr lang="de-DE" dirty="0">
                <a:latin typeface="Arial" panose="020B0604020202020204" pitchFamily="34" charset="0"/>
                <a:cs typeface="Arial" panose="020B0604020202020204" pitchFamily="34" charset="0"/>
              </a:rPr>
              <a:t>3</a:t>
            </a:r>
            <a:r>
              <a:rPr lang="de-DE" dirty="0" smtClean="0">
                <a:latin typeface="Arial" panose="020B0604020202020204" pitchFamily="34" charset="0"/>
                <a:cs typeface="Arial" panose="020B0604020202020204" pitchFamily="34" charset="0"/>
              </a:rPr>
              <a:t>. am </a:t>
            </a:r>
            <a:r>
              <a:rPr lang="de-DE" dirty="0">
                <a:latin typeface="Arial" panose="020B0604020202020204" pitchFamily="34" charset="0"/>
                <a:cs typeface="Arial" panose="020B0604020202020204" pitchFamily="34" charset="0"/>
              </a:rPr>
              <a:t>Erbgut von Tieren, wenn sie mit Schmerzen, Leiden oder Schäden für die erbgutveränderten Tiere oder deren Trägertiere verbunden sein können</a:t>
            </a:r>
            <a:r>
              <a:rPr lang="de-DE" dirty="0" smtClean="0">
                <a:latin typeface="Arial" panose="020B0604020202020204" pitchFamily="34" charset="0"/>
                <a:cs typeface="Arial" panose="020B0604020202020204" pitchFamily="34" charset="0"/>
              </a:rPr>
              <a:t>.</a:t>
            </a:r>
          </a:p>
          <a:p>
            <a:endParaRPr lang="de-DE" dirty="0">
              <a:latin typeface="Arial" panose="020B0604020202020204" pitchFamily="34" charset="0"/>
              <a:cs typeface="Arial" panose="020B0604020202020204" pitchFamily="34" charset="0"/>
            </a:endParaRPr>
          </a:p>
          <a:p>
            <a:pPr>
              <a:lnSpc>
                <a:spcPct val="125000"/>
              </a:lnSpc>
            </a:pPr>
            <a:r>
              <a:rPr lang="de-DE" dirty="0">
                <a:solidFill>
                  <a:schemeClr val="accent3">
                    <a:lumMod val="40000"/>
                    <a:lumOff val="60000"/>
                  </a:schemeClr>
                </a:solidFill>
                <a:latin typeface="Arial" panose="020B0604020202020204" pitchFamily="34" charset="0"/>
                <a:cs typeface="Arial" panose="020B0604020202020204" pitchFamily="34" charset="0"/>
              </a:rPr>
              <a:t>Als Tierversuche gelten auch Eingriffe oder Behandlungen, die nicht Versuchszwecken dienen, und</a:t>
            </a:r>
          </a:p>
          <a:p>
            <a:pPr>
              <a:lnSpc>
                <a:spcPct val="125000"/>
              </a:lnSpc>
            </a:pPr>
            <a:r>
              <a:rPr lang="de-DE" dirty="0">
                <a:latin typeface="Arial" panose="020B0604020202020204" pitchFamily="34" charset="0"/>
                <a:cs typeface="Arial" panose="020B0604020202020204" pitchFamily="34" charset="0"/>
              </a:rPr>
              <a:t>1</a:t>
            </a:r>
            <a:r>
              <a:rPr lang="de-DE" dirty="0" smtClean="0">
                <a:latin typeface="Arial" panose="020B0604020202020204" pitchFamily="34" charset="0"/>
                <a:cs typeface="Arial" panose="020B0604020202020204" pitchFamily="34" charset="0"/>
              </a:rPr>
              <a:t>. die </a:t>
            </a:r>
            <a:r>
              <a:rPr lang="de-DE" dirty="0">
                <a:latin typeface="Arial" panose="020B0604020202020204" pitchFamily="34" charset="0"/>
                <a:cs typeface="Arial" panose="020B0604020202020204" pitchFamily="34" charset="0"/>
              </a:rPr>
              <a:t>zur Herstellung, Gewinnung, Aufbewahrung oder Vermehrung von Stoffen, Produkten oder Organismen vorgenommen werden,</a:t>
            </a:r>
          </a:p>
          <a:p>
            <a:pPr>
              <a:lnSpc>
                <a:spcPct val="125000"/>
              </a:lnSpc>
            </a:pPr>
            <a:r>
              <a:rPr lang="de-DE" dirty="0">
                <a:latin typeface="Arial" panose="020B0604020202020204" pitchFamily="34" charset="0"/>
                <a:cs typeface="Arial" panose="020B0604020202020204" pitchFamily="34" charset="0"/>
              </a:rPr>
              <a:t>2</a:t>
            </a:r>
            <a:r>
              <a:rPr lang="de-DE" dirty="0" smtClean="0">
                <a:latin typeface="Arial" panose="020B0604020202020204" pitchFamily="34" charset="0"/>
                <a:cs typeface="Arial" panose="020B0604020202020204" pitchFamily="34" charset="0"/>
              </a:rPr>
              <a:t>. durch </a:t>
            </a:r>
            <a:r>
              <a:rPr lang="de-DE" dirty="0">
                <a:latin typeface="Arial" panose="020B0604020202020204" pitchFamily="34" charset="0"/>
                <a:cs typeface="Arial" panose="020B0604020202020204" pitchFamily="34" charset="0"/>
              </a:rPr>
              <a:t>die Organe oder Gewebe ganz oder teilweise entnommen werden, um zu wissenschaftlichen Zwecken</a:t>
            </a:r>
          </a:p>
          <a:p>
            <a:pPr>
              <a:lnSpc>
                <a:spcPct val="125000"/>
              </a:lnSpc>
            </a:pPr>
            <a:r>
              <a:rPr lang="de-DE" dirty="0">
                <a:latin typeface="Arial" panose="020B0604020202020204" pitchFamily="34" charset="0"/>
                <a:cs typeface="Arial" panose="020B0604020202020204" pitchFamily="34" charset="0"/>
              </a:rPr>
              <a:t>a</a:t>
            </a:r>
            <a:r>
              <a:rPr lang="de-DE" dirty="0" smtClean="0">
                <a:latin typeface="Arial" panose="020B0604020202020204" pitchFamily="34" charset="0"/>
                <a:cs typeface="Arial" panose="020B0604020202020204" pitchFamily="34" charset="0"/>
              </a:rPr>
              <a:t>) die </a:t>
            </a:r>
            <a:r>
              <a:rPr lang="de-DE" dirty="0">
                <a:latin typeface="Arial" panose="020B0604020202020204" pitchFamily="34" charset="0"/>
                <a:cs typeface="Arial" panose="020B0604020202020204" pitchFamily="34" charset="0"/>
              </a:rPr>
              <a:t>Organe oder Gewebe zu transplantieren,</a:t>
            </a:r>
          </a:p>
          <a:p>
            <a:pPr>
              <a:lnSpc>
                <a:spcPct val="125000"/>
              </a:lnSpc>
            </a:pPr>
            <a:r>
              <a:rPr lang="de-DE" dirty="0">
                <a:latin typeface="Arial" panose="020B0604020202020204" pitchFamily="34" charset="0"/>
                <a:cs typeface="Arial" panose="020B0604020202020204" pitchFamily="34" charset="0"/>
              </a:rPr>
              <a:t>b</a:t>
            </a:r>
            <a:r>
              <a:rPr lang="de-DE" dirty="0" smtClean="0">
                <a:latin typeface="Arial" panose="020B0604020202020204" pitchFamily="34" charset="0"/>
                <a:cs typeface="Arial" panose="020B0604020202020204" pitchFamily="34" charset="0"/>
              </a:rPr>
              <a:t>) Kulturen </a:t>
            </a:r>
            <a:r>
              <a:rPr lang="de-DE" dirty="0">
                <a:latin typeface="Arial" panose="020B0604020202020204" pitchFamily="34" charset="0"/>
                <a:cs typeface="Arial" panose="020B0604020202020204" pitchFamily="34" charset="0"/>
              </a:rPr>
              <a:t>anzulegen oder</a:t>
            </a:r>
          </a:p>
          <a:p>
            <a:pPr>
              <a:lnSpc>
                <a:spcPct val="125000"/>
              </a:lnSpc>
            </a:pPr>
            <a:r>
              <a:rPr lang="de-DE" dirty="0">
                <a:latin typeface="Arial" panose="020B0604020202020204" pitchFamily="34" charset="0"/>
                <a:cs typeface="Arial" panose="020B0604020202020204" pitchFamily="34" charset="0"/>
              </a:rPr>
              <a:t>c</a:t>
            </a:r>
            <a:r>
              <a:rPr lang="de-DE" dirty="0" smtClean="0">
                <a:latin typeface="Arial" panose="020B0604020202020204" pitchFamily="34" charset="0"/>
                <a:cs typeface="Arial" panose="020B0604020202020204" pitchFamily="34" charset="0"/>
              </a:rPr>
              <a:t>) isolierte </a:t>
            </a:r>
            <a:r>
              <a:rPr lang="de-DE" dirty="0">
                <a:latin typeface="Arial" panose="020B0604020202020204" pitchFamily="34" charset="0"/>
                <a:cs typeface="Arial" panose="020B0604020202020204" pitchFamily="34" charset="0"/>
              </a:rPr>
              <a:t>Organe, Gewebe oder Zellen zu untersuchen,</a:t>
            </a:r>
          </a:p>
          <a:p>
            <a:pPr>
              <a:lnSpc>
                <a:spcPct val="125000"/>
              </a:lnSpc>
            </a:pPr>
            <a:r>
              <a:rPr lang="de-DE" dirty="0">
                <a:latin typeface="Arial" panose="020B0604020202020204" pitchFamily="34" charset="0"/>
                <a:cs typeface="Arial" panose="020B0604020202020204" pitchFamily="34" charset="0"/>
              </a:rPr>
              <a:t>oder</a:t>
            </a:r>
          </a:p>
          <a:p>
            <a:pPr>
              <a:lnSpc>
                <a:spcPct val="125000"/>
              </a:lnSpc>
            </a:pPr>
            <a:r>
              <a:rPr lang="de-DE" dirty="0">
                <a:latin typeface="Arial" panose="020B0604020202020204" pitchFamily="34" charset="0"/>
                <a:cs typeface="Arial" panose="020B0604020202020204" pitchFamily="34" charset="0"/>
              </a:rPr>
              <a:t>3</a:t>
            </a:r>
            <a:r>
              <a:rPr lang="de-DE" dirty="0" smtClean="0">
                <a:latin typeface="Arial" panose="020B0604020202020204" pitchFamily="34" charset="0"/>
                <a:cs typeface="Arial" panose="020B0604020202020204" pitchFamily="34" charset="0"/>
              </a:rPr>
              <a:t>. </a:t>
            </a:r>
            <a:r>
              <a:rPr lang="de-DE" b="1" dirty="0" smtClean="0">
                <a:solidFill>
                  <a:schemeClr val="accent3">
                    <a:lumMod val="40000"/>
                    <a:lumOff val="60000"/>
                  </a:schemeClr>
                </a:solidFill>
                <a:latin typeface="Arial" panose="020B0604020202020204" pitchFamily="34" charset="0"/>
                <a:cs typeface="Arial" panose="020B0604020202020204" pitchFamily="34" charset="0"/>
              </a:rPr>
              <a:t>die </a:t>
            </a:r>
            <a:r>
              <a:rPr lang="de-DE" b="1" dirty="0">
                <a:solidFill>
                  <a:schemeClr val="accent3">
                    <a:lumMod val="40000"/>
                    <a:lumOff val="60000"/>
                  </a:schemeClr>
                </a:solidFill>
                <a:latin typeface="Arial" panose="020B0604020202020204" pitchFamily="34" charset="0"/>
                <a:cs typeface="Arial" panose="020B0604020202020204" pitchFamily="34" charset="0"/>
              </a:rPr>
              <a:t>zu Aus-, Fort- oder Weiterbildungszwecken v</a:t>
            </a:r>
            <a:r>
              <a:rPr lang="de-DE" dirty="0">
                <a:latin typeface="Arial" panose="020B0604020202020204" pitchFamily="34" charset="0"/>
                <a:cs typeface="Arial" panose="020B0604020202020204" pitchFamily="34" charset="0"/>
              </a:rPr>
              <a:t>orgenommen werden,</a:t>
            </a:r>
          </a:p>
          <a:p>
            <a:pPr>
              <a:lnSpc>
                <a:spcPct val="125000"/>
              </a:lnSpc>
            </a:pPr>
            <a:r>
              <a:rPr lang="de-DE" dirty="0">
                <a:latin typeface="Arial" panose="020B0604020202020204" pitchFamily="34" charset="0"/>
                <a:cs typeface="Arial" panose="020B0604020202020204" pitchFamily="34" charset="0"/>
              </a:rPr>
              <a:t>soweit eine der in Satz 1 Nummer 1 bis 3 genannten Voraussetzungen vorliegt. </a:t>
            </a:r>
            <a:endParaRPr lang="de-DE"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45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401053" y="1039907"/>
            <a:ext cx="11790947" cy="3070071"/>
          </a:xfrm>
          <a:prstGeom prst="rect">
            <a:avLst/>
          </a:prstGeom>
        </p:spPr>
        <p:txBody>
          <a:bodyPr wrap="square">
            <a:spAutoFit/>
          </a:bodyPr>
          <a:lstStyle/>
          <a:p>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a:p>
            <a:pPr>
              <a:lnSpc>
                <a:spcPct val="125000"/>
              </a:lnSpc>
            </a:pPr>
            <a:r>
              <a:rPr lang="de-DE" b="1" dirty="0">
                <a:solidFill>
                  <a:schemeClr val="accent3">
                    <a:lumMod val="40000"/>
                    <a:lumOff val="60000"/>
                  </a:schemeClr>
                </a:solidFill>
                <a:latin typeface="Arial" panose="020B0604020202020204" pitchFamily="34" charset="0"/>
                <a:cs typeface="Arial" panose="020B0604020202020204" pitchFamily="34" charset="0"/>
              </a:rPr>
              <a:t>Nicht als Tierversuch gilt</a:t>
            </a:r>
          </a:p>
          <a:p>
            <a:pPr>
              <a:lnSpc>
                <a:spcPct val="125000"/>
              </a:lnSpc>
            </a:pPr>
            <a:r>
              <a:rPr lang="de-DE" b="1" dirty="0">
                <a:solidFill>
                  <a:schemeClr val="accent3">
                    <a:lumMod val="40000"/>
                    <a:lumOff val="60000"/>
                  </a:schemeClr>
                </a:solidFill>
                <a:latin typeface="Arial" panose="020B0604020202020204" pitchFamily="34" charset="0"/>
                <a:cs typeface="Arial" panose="020B0604020202020204" pitchFamily="34" charset="0"/>
              </a:rPr>
              <a:t>1. das Töten eines Tieres, soweit das Töten ausschließlich dazu erfolgt, die Organe oder Gewebe des Tieres zu wissenschaftlichen Zwecken zu verwenden,</a:t>
            </a:r>
          </a:p>
          <a:p>
            <a:pPr>
              <a:lnSpc>
                <a:spcPct val="125000"/>
              </a:lnSpc>
            </a:pPr>
            <a:r>
              <a:rPr lang="de-DE" dirty="0">
                <a:latin typeface="Arial" panose="020B0604020202020204" pitchFamily="34" charset="0"/>
                <a:cs typeface="Arial" panose="020B0604020202020204" pitchFamily="34" charset="0"/>
              </a:rPr>
              <a:t>2. ein Eingriff oder eine Behandlung an einem Nutztier, der oder die</a:t>
            </a:r>
          </a:p>
          <a:p>
            <a:pPr>
              <a:lnSpc>
                <a:spcPct val="125000"/>
              </a:lnSpc>
            </a:pPr>
            <a:r>
              <a:rPr lang="de-DE" dirty="0">
                <a:latin typeface="Arial" panose="020B0604020202020204" pitchFamily="34" charset="0"/>
                <a:cs typeface="Arial" panose="020B0604020202020204" pitchFamily="34" charset="0"/>
              </a:rPr>
              <a:t>a) in einem Haltungsbetrieb im Rahmen der landwirtschaftlichen Tätigkeit vorgenommen wird und</a:t>
            </a:r>
          </a:p>
          <a:p>
            <a:pPr>
              <a:lnSpc>
                <a:spcPct val="125000"/>
              </a:lnSpc>
            </a:pPr>
            <a:r>
              <a:rPr lang="de-DE" dirty="0">
                <a:latin typeface="Arial" panose="020B0604020202020204" pitchFamily="34" charset="0"/>
                <a:cs typeface="Arial" panose="020B0604020202020204" pitchFamily="34" charset="0"/>
              </a:rPr>
              <a:t>b) nicht zu wissenschaftlichen Zwecken erfolgt, oder</a:t>
            </a:r>
          </a:p>
          <a:p>
            <a:pPr>
              <a:lnSpc>
                <a:spcPct val="125000"/>
              </a:lnSpc>
            </a:pPr>
            <a:r>
              <a:rPr lang="de-DE" dirty="0">
                <a:latin typeface="Arial" panose="020B0604020202020204" pitchFamily="34" charset="0"/>
                <a:cs typeface="Arial" panose="020B0604020202020204" pitchFamily="34" charset="0"/>
              </a:rPr>
              <a:t>3. eine veterinärmedizinische klinische Prüfung, die für die Zulassung eines Tierarzneimittels verlangt wird.</a:t>
            </a:r>
          </a:p>
        </p:txBody>
      </p:sp>
      <p:sp>
        <p:nvSpPr>
          <p:cNvPr id="3" name="Textfeld 2"/>
          <p:cNvSpPr txBox="1"/>
          <p:nvPr/>
        </p:nvSpPr>
        <p:spPr>
          <a:xfrm>
            <a:off x="3463449" y="285286"/>
            <a:ext cx="5297604" cy="461665"/>
          </a:xfrm>
          <a:prstGeom prst="rect">
            <a:avLst/>
          </a:prstGeom>
          <a:noFill/>
        </p:spPr>
        <p:txBody>
          <a:bodyPr wrap="none" rtlCol="0">
            <a:spAutoFit/>
          </a:bodyPr>
          <a:lstStyle/>
          <a:p>
            <a:r>
              <a:rPr lang="de-DE" sz="2400" b="1" dirty="0">
                <a:solidFill>
                  <a:schemeClr val="accent4">
                    <a:lumMod val="20000"/>
                    <a:lumOff val="80000"/>
                  </a:schemeClr>
                </a:solidFill>
                <a:latin typeface="Rockwell Extra Bold" panose="02060903040505020403" pitchFamily="18" charset="0"/>
              </a:rPr>
              <a:t>Arbeiten mit Versuchstieren</a:t>
            </a:r>
          </a:p>
        </p:txBody>
      </p:sp>
    </p:spTree>
    <p:extLst>
      <p:ext uri="{BB962C8B-B14F-4D97-AF65-F5344CB8AC3E}">
        <p14:creationId xmlns:p14="http://schemas.microsoft.com/office/powerpoint/2010/main" val="29510279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
  <TotalTime>0</TotalTime>
  <Words>1400</Words>
  <Application>Microsoft Office PowerPoint</Application>
  <PresentationFormat>Breitbild</PresentationFormat>
  <Paragraphs>256</Paragraphs>
  <Slides>23</Slides>
  <Notes>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23</vt:i4>
      </vt:variant>
    </vt:vector>
  </HeadingPairs>
  <TitlesOfParts>
    <vt:vector size="32" baseType="lpstr">
      <vt:lpstr>Arial</vt:lpstr>
      <vt:lpstr>Arial Narrow</vt:lpstr>
      <vt:lpstr>Calibri</vt:lpstr>
      <vt:lpstr>Century Gothic</vt:lpstr>
      <vt:lpstr>Rockwell Condensed</vt:lpstr>
      <vt:lpstr>Rockwell Extra Bold</vt:lpstr>
      <vt:lpstr>Wingdings</vt:lpstr>
      <vt:lpstr>Wingdings 3</vt:lpstr>
      <vt:lpstr>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AHP License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Zehm, Cindy</dc:creator>
  <cp:lastModifiedBy>Zehm, Cindy</cp:lastModifiedBy>
  <cp:revision>101</cp:revision>
  <cp:lastPrinted>2021-05-31T09:19:02Z</cp:lastPrinted>
  <dcterms:created xsi:type="dcterms:W3CDTF">2021-05-27T07:56:57Z</dcterms:created>
  <dcterms:modified xsi:type="dcterms:W3CDTF">2023-04-03T13:01:45Z</dcterms:modified>
</cp:coreProperties>
</file>