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283" r:id="rId3"/>
    <p:sldId id="275" r:id="rId4"/>
    <p:sldId id="274" r:id="rId5"/>
    <p:sldId id="268" r:id="rId6"/>
    <p:sldId id="270" r:id="rId7"/>
    <p:sldId id="271" r:id="rId8"/>
    <p:sldId id="273" r:id="rId9"/>
    <p:sldId id="276" r:id="rId10"/>
    <p:sldId id="278" r:id="rId11"/>
    <p:sldId id="285" r:id="rId12"/>
    <p:sldId id="286" r:id="rId13"/>
    <p:sldId id="288" r:id="rId14"/>
    <p:sldId id="282" r:id="rId15"/>
    <p:sldId id="281" r:id="rId16"/>
    <p:sldId id="259" r:id="rId17"/>
    <p:sldId id="260" r:id="rId18"/>
    <p:sldId id="261" r:id="rId19"/>
    <p:sldId id="279" r:id="rId20"/>
    <p:sldId id="284" r:id="rId21"/>
    <p:sldId id="280" r:id="rId22"/>
    <p:sldId id="262" r:id="rId23"/>
    <p:sldId id="266" r:id="rId24"/>
    <p:sldId id="267" r:id="rId25"/>
    <p:sldId id="263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t, Annett" initials="KA" lastIdx="1" clrIdx="0">
    <p:extLst>
      <p:ext uri="{19B8F6BF-5375-455C-9EA6-DF929625EA0E}">
        <p15:presenceInfo xmlns:p15="http://schemas.microsoft.com/office/powerpoint/2012/main" userId="S-1-5-21-2422108165-3228680024-242854961-10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20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2T15:13:54.61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6277-1A23-48AD-B9F1-B02D4973B42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B27CA-D12F-4D6F-955C-0E5902DC1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45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„Ansätze zur Bewertung des Angstlernens von Mäusen – von verbessertem Tierschutz bis hin zu besserer Wissenschaft“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B27CA-D12F-4D6F-955C-0E5902DC193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89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0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19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4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79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30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3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21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43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6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5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16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14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12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C642B3-11FC-41BD-A5CC-EEE6A9D2E301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6CF0120-57E9-40D4-BEEF-757C49E258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144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ni-rostock.de/forschung-lehre/forschung/fachgruppe-tierschutz/weiter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s://www.mhhztl.de/anmeldung" TargetMode="External"/><Relationship Id="rId4" Type="http://schemas.openxmlformats.org/officeDocument/2006/relationships/hyperlink" Target="https://www.mhh.de/tierlabo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rliner-kompaktkurse.de/aktuelle-e-learning-kurse.html" TargetMode="External"/><Relationship Id="rId3" Type="http://schemas.openxmlformats.org/officeDocument/2006/relationships/hyperlink" Target="https://www.criver.com/resources?f%5B0%5D=products_services%3A1969&amp;f%5B1%5D=products_services%3A1970&amp;f%5B2%5D=products_services%3A1971&amp;f%5B3%5D=resource_type%3A2267" TargetMode="External"/><Relationship Id="rId7" Type="http://schemas.openxmlformats.org/officeDocument/2006/relationships/hyperlink" Target="https://www.jax.org/education-and-learning/course-and-conferences" TargetMode="External"/><Relationship Id="rId2" Type="http://schemas.openxmlformats.org/officeDocument/2006/relationships/hyperlink" Target="https://www.ec3r.org/de/veranstaltun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medizin-mainz.de/tarc-force-3r/veranstaltungen.html" TargetMode="External"/><Relationship Id="rId5" Type="http://schemas.openxmlformats.org/officeDocument/2006/relationships/hyperlink" Target="https://www.uni-giessen.de/de/org/beauftragte/tierschutz/FORTBILDUNGSANGEBOTE" TargetMode="External"/><Relationship Id="rId4" Type="http://schemas.openxmlformats.org/officeDocument/2006/relationships/hyperlink" Target="https://www.criver.com/events?f%5B0%5D=event_type%3A8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03" y="654691"/>
            <a:ext cx="10029594" cy="5710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1181" y="422145"/>
            <a:ext cx="7735330" cy="2387600"/>
          </a:xfrm>
        </p:spPr>
        <p:txBody>
          <a:bodyPr/>
          <a:lstStyle/>
          <a:p>
            <a:pPr algn="ctr"/>
            <a:r>
              <a:rPr lang="de-DE" b="1" dirty="0" smtClean="0"/>
              <a:t>Tierschutz – geht uns alle an!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9261273" y="5015383"/>
            <a:ext cx="151035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 smtClean="0"/>
              <a:t>Teil: 2</a:t>
            </a:r>
          </a:p>
          <a:p>
            <a:pPr algn="ctr"/>
            <a:r>
              <a:rPr lang="de-DE" sz="1100" dirty="0" smtClean="0"/>
              <a:t>04.04.2023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1138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Belastung - Behörde </a:t>
            </a:r>
            <a:r>
              <a:rPr lang="de-DE" dirty="0"/>
              <a:t>– Score Sheet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Versuchsspezifisch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Belastungsanzeichen (Schmerz/ Rückzug/ Gereiztheit/ ...)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Regelmäßige Protokollierung </a:t>
            </a:r>
            <a:r>
              <a:rPr lang="de-DE" dirty="0"/>
              <a:t>v. Gewicht und </a:t>
            </a:r>
            <a:r>
              <a:rPr lang="de-DE" dirty="0" smtClean="0"/>
              <a:t>Maßnahmen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Kritische </a:t>
            </a:r>
            <a:r>
              <a:rPr lang="de-DE" dirty="0"/>
              <a:t>Zeitpunkte mit </a:t>
            </a:r>
            <a:r>
              <a:rPr lang="de-DE" dirty="0" smtClean="0"/>
              <a:t>Überwachungsfrequenzen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Besondere Pflegemaßnahmen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r>
              <a:rPr lang="de-DE" dirty="0" smtClean="0"/>
              <a:t>Konkrete Abbruchkriterien </a:t>
            </a:r>
          </a:p>
          <a:p>
            <a:endParaRPr lang="de-DE" dirty="0" smtClean="0"/>
          </a:p>
          <a:p>
            <a:r>
              <a:rPr lang="de-DE" dirty="0" smtClean="0"/>
              <a:t>„Klare </a:t>
            </a:r>
            <a:r>
              <a:rPr lang="de-DE" dirty="0"/>
              <a:t>Handlungsanweisung an mit Pflege betrauten Personen, die ihnen erlaubt, bei einem Abbruchkriterium das Tier zu töten“</a:t>
            </a:r>
          </a:p>
        </p:txBody>
      </p:sp>
    </p:spTree>
    <p:extLst>
      <p:ext uri="{BB962C8B-B14F-4D97-AF65-F5344CB8AC3E}">
        <p14:creationId xmlns:p14="http://schemas.microsoft.com/office/powerpoint/2010/main" val="9507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06109"/>
          </a:xfrm>
        </p:spPr>
        <p:txBody>
          <a:bodyPr/>
          <a:lstStyle/>
          <a:p>
            <a:r>
              <a:rPr lang="de-DE" dirty="0" smtClean="0"/>
              <a:t>Score </a:t>
            </a:r>
            <a:r>
              <a:rPr lang="de-DE" dirty="0"/>
              <a:t>Sheet </a:t>
            </a:r>
            <a:r>
              <a:rPr lang="de-DE" dirty="0" smtClean="0"/>
              <a:t>- </a:t>
            </a:r>
            <a:r>
              <a:rPr lang="de-DE" dirty="0"/>
              <a:t>Streptozotocin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7" y="1361960"/>
            <a:ext cx="9926596" cy="53372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519" y="3180964"/>
            <a:ext cx="846204" cy="5178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364" y="2966343"/>
            <a:ext cx="1053771" cy="971344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515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Score </a:t>
            </a:r>
            <a:r>
              <a:rPr lang="de-DE" dirty="0"/>
              <a:t>Sheet </a:t>
            </a:r>
            <a:r>
              <a:rPr lang="de-DE" dirty="0" smtClean="0"/>
              <a:t>– Streptozotocin - Aufzeichnungen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454210"/>
              </p:ext>
            </p:extLst>
          </p:nvPr>
        </p:nvGraphicFramePr>
        <p:xfrm>
          <a:off x="819150" y="1522282"/>
          <a:ext cx="10553404" cy="501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348">
                  <a:extLst>
                    <a:ext uri="{9D8B030D-6E8A-4147-A177-3AD203B41FA5}">
                      <a16:colId xmlns:a16="http://schemas.microsoft.com/office/drawing/2014/main" val="4190240574"/>
                    </a:ext>
                  </a:extLst>
                </a:gridCol>
                <a:gridCol w="1085109">
                  <a:extLst>
                    <a:ext uri="{9D8B030D-6E8A-4147-A177-3AD203B41FA5}">
                      <a16:colId xmlns:a16="http://schemas.microsoft.com/office/drawing/2014/main" val="909259814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2936328359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1516308295"/>
                    </a:ext>
                  </a:extLst>
                </a:gridCol>
                <a:gridCol w="445914">
                  <a:extLst>
                    <a:ext uri="{9D8B030D-6E8A-4147-A177-3AD203B41FA5}">
                      <a16:colId xmlns:a16="http://schemas.microsoft.com/office/drawing/2014/main" val="673661007"/>
                    </a:ext>
                  </a:extLst>
                </a:gridCol>
                <a:gridCol w="52385">
                  <a:extLst>
                    <a:ext uri="{9D8B030D-6E8A-4147-A177-3AD203B41FA5}">
                      <a16:colId xmlns:a16="http://schemas.microsoft.com/office/drawing/2014/main" val="1542916650"/>
                    </a:ext>
                  </a:extLst>
                </a:gridCol>
                <a:gridCol w="52385">
                  <a:extLst>
                    <a:ext uri="{9D8B030D-6E8A-4147-A177-3AD203B41FA5}">
                      <a16:colId xmlns:a16="http://schemas.microsoft.com/office/drawing/2014/main" val="615474007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2929542710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1374477828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1097667992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1433486233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715815627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2464949961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3863976466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3661991123"/>
                    </a:ext>
                  </a:extLst>
                </a:gridCol>
                <a:gridCol w="542554">
                  <a:extLst>
                    <a:ext uri="{9D8B030D-6E8A-4147-A177-3AD203B41FA5}">
                      <a16:colId xmlns:a16="http://schemas.microsoft.com/office/drawing/2014/main" val="1723558553"/>
                    </a:ext>
                  </a:extLst>
                </a:gridCol>
                <a:gridCol w="789169">
                  <a:extLst>
                    <a:ext uri="{9D8B030D-6E8A-4147-A177-3AD203B41FA5}">
                      <a16:colId xmlns:a16="http://schemas.microsoft.com/office/drawing/2014/main" val="4195681196"/>
                    </a:ext>
                  </a:extLst>
                </a:gridCol>
              </a:tblGrid>
              <a:tr h="3304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Aufzeichnung nach §9 Abs. 5 TierSchG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1042736665"/>
                  </a:ext>
                </a:extLst>
              </a:tr>
              <a:tr h="3304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Titel </a:t>
                      </a:r>
                      <a:r>
                        <a:rPr lang="de-DE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Untersuchung ...            </a:t>
                      </a:r>
                      <a:r>
                        <a:rPr lang="de-DE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de-DE" sz="1000" u="none" strike="noStrike" dirty="0" smtClean="0">
                          <a:effectLst/>
                        </a:rPr>
                        <a:t>2023/2025)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3665635694"/>
                  </a:ext>
                </a:extLst>
              </a:tr>
              <a:tr h="33042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Versuchsleiter/ Betreuer: </a:t>
                      </a:r>
                      <a:r>
                        <a:rPr lang="de-DE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Prof. Baltrusch</a:t>
                      </a:r>
                      <a:r>
                        <a:rPr lang="de-DE" sz="1000" u="none" strike="noStrike" dirty="0" smtClean="0">
                          <a:effectLst/>
                        </a:rPr>
                        <a:t>, </a:t>
                      </a:r>
                      <a:r>
                        <a:rPr lang="de-DE" sz="1000" u="none" strike="noStrike" dirty="0">
                          <a:effectLst/>
                        </a:rPr>
                        <a:t>Tel. </a:t>
                      </a:r>
                      <a:r>
                        <a:rPr lang="de-DE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494/ 5760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1054217991"/>
                  </a:ext>
                </a:extLst>
              </a:tr>
              <a:tr h="330428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Maus: </a:t>
                      </a:r>
                      <a:r>
                        <a:rPr lang="de-DE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007</a:t>
                      </a:r>
                      <a:r>
                        <a:rPr lang="de-DE" sz="1000" u="none" strike="noStrike" dirty="0" smtClean="0">
                          <a:effectLst/>
                        </a:rPr>
                        <a:t>,         Markierung: </a:t>
                      </a:r>
                      <a:r>
                        <a:rPr lang="de-DE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Ohr 07</a:t>
                      </a:r>
                      <a:r>
                        <a:rPr lang="de-DE" sz="1000" u="none" strike="noStrike" dirty="0" smtClean="0">
                          <a:effectLst/>
                        </a:rPr>
                        <a:t>,                                 </a:t>
                      </a:r>
                      <a:r>
                        <a:rPr lang="de-DE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Streptozotocin- Applikation-Datum: 06.03. – 10.03.2023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731185249"/>
                  </a:ext>
                </a:extLst>
              </a:tr>
              <a:tr h="289202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2873245988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Datum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04.04.2023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2930089657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Untersucher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Annett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3198500832"/>
                  </a:ext>
                </a:extLst>
              </a:tr>
              <a:tr h="3304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ohne besonderen Befund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 smtClean="0">
                          <a:effectLst/>
                        </a:rPr>
                        <a:t>-</a:t>
                      </a:r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93476440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 Allgemeinzustand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1656820304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2. Verhalten Einzeltier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3675146811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3. Hunching Score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165015549"/>
                  </a:ext>
                </a:extLst>
              </a:tr>
              <a:tr h="3304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4. Diabetes mellitus (2x wöchentl.)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15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3625914452"/>
                  </a:ext>
                </a:extLst>
              </a:tr>
              <a:tr h="33042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5. Körpergewicht (2x wöchentl.)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260142251"/>
                  </a:ext>
                </a:extLst>
              </a:tr>
              <a:tr h="191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Summe (1-5)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r>
                        <a:rPr lang="de-DE" sz="1000" u="none" strike="noStrike" dirty="0" smtClean="0">
                          <a:effectLst/>
                        </a:rPr>
                        <a:t>45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1948348373"/>
                  </a:ext>
                </a:extLst>
              </a:tr>
              <a:tr h="1265015">
                <a:tc>
                  <a:txBody>
                    <a:bodyPr/>
                    <a:lstStyle/>
                    <a:p>
                      <a:pPr algn="l" fontAlgn="t"/>
                      <a:endParaRPr lang="de-DE" sz="10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de-DE" sz="1000" u="none" strike="noStrike" dirty="0" smtClean="0">
                          <a:effectLst/>
                        </a:rPr>
                        <a:t>Maßnahme</a:t>
                      </a:r>
                      <a:r>
                        <a:rPr lang="de-DE" sz="1000" u="none" strike="noStrike" dirty="0">
                          <a:effectLst/>
                        </a:rPr>
                        <a:t>: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z.B. Flüssigkeitszufuhr, Wärme, Analgesie, Wundmanagement</a:t>
                      </a:r>
                      <a:r>
                        <a:rPr lang="de-DE" sz="1000" u="none" strike="noStrike" dirty="0" smtClean="0">
                          <a:effectLst/>
                        </a:rPr>
                        <a:t>, weitere Beobachtungen: Polyurie, verklebte Körperöffnung, etc</a:t>
                      </a:r>
                      <a:r>
                        <a:rPr lang="de-DE" sz="1000" u="none" strike="noStrike" dirty="0">
                          <a:effectLst/>
                        </a:rPr>
                        <a:t>.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Summenscore 40-59: 	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d.h. Beobachtung 2 x tägl., wiegen, jeden zweiten Tag Blutglucose bestimmen, Flüssigkeitszufuhr, Futter in Käfig, Betreuer informieren</a:t>
                      </a:r>
                      <a:endParaRPr lang="de-DE" sz="1000" dirty="0" smtClean="0"/>
                    </a:p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9" marR="8129" marT="5715" marB="0" anchor="b"/>
                </a:tc>
                <a:extLst>
                  <a:ext uri="{0D108BD9-81ED-4DB2-BD59-A6C34878D82A}">
                    <a16:rowId xmlns:a16="http://schemas.microsoft.com/office/drawing/2014/main" val="1135331294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4135392" y="5082742"/>
            <a:ext cx="345990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70920"/>
              </p:ext>
            </p:extLst>
          </p:nvPr>
        </p:nvGraphicFramePr>
        <p:xfrm>
          <a:off x="5880574" y="3866178"/>
          <a:ext cx="3911693" cy="17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693">
                  <a:extLst>
                    <a:ext uri="{9D8B030D-6E8A-4147-A177-3AD203B41FA5}">
                      <a16:colId xmlns:a16="http://schemas.microsoft.com/office/drawing/2014/main" val="1485125390"/>
                    </a:ext>
                  </a:extLst>
                </a:gridCol>
              </a:tblGrid>
              <a:tr h="71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Felldefekte: verminderte Körperpflege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50623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47566"/>
              </p:ext>
            </p:extLst>
          </p:nvPr>
        </p:nvGraphicFramePr>
        <p:xfrm>
          <a:off x="5880574" y="4028303"/>
          <a:ext cx="3911693" cy="199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693">
                  <a:extLst>
                    <a:ext uri="{9D8B030D-6E8A-4147-A177-3AD203B41FA5}">
                      <a16:colId xmlns:a16="http://schemas.microsoft.com/office/drawing/2014/main" val="3247731506"/>
                    </a:ext>
                  </a:extLst>
                </a:gridCol>
              </a:tblGrid>
              <a:tr h="19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Ruhiger, verminderte Abwehrreaktion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4746023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39513"/>
              </p:ext>
            </p:extLst>
          </p:nvPr>
        </p:nvGraphicFramePr>
        <p:xfrm>
          <a:off x="5880574" y="4220082"/>
          <a:ext cx="3911693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693">
                  <a:extLst>
                    <a:ext uri="{9D8B030D-6E8A-4147-A177-3AD203B41FA5}">
                      <a16:colId xmlns:a16="http://schemas.microsoft.com/office/drawing/2014/main" val="2793484729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Leichter Buckel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709753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89803"/>
              </p:ext>
            </p:extLst>
          </p:nvPr>
        </p:nvGraphicFramePr>
        <p:xfrm>
          <a:off x="5880574" y="4401315"/>
          <a:ext cx="3911693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693">
                  <a:extLst>
                    <a:ext uri="{9D8B030D-6E8A-4147-A177-3AD203B41FA5}">
                      <a16:colId xmlns:a16="http://schemas.microsoft.com/office/drawing/2014/main" val="3885778455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25,0 mmol/l bis 30,5 mmol/l Blutglucose, Hämatom nach Blutentnahme, Krusten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8467753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29078"/>
              </p:ext>
            </p:extLst>
          </p:nvPr>
        </p:nvGraphicFramePr>
        <p:xfrm>
          <a:off x="5880574" y="4813209"/>
          <a:ext cx="3911693" cy="18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693">
                  <a:extLst>
                    <a:ext uri="{9D8B030D-6E8A-4147-A177-3AD203B41FA5}">
                      <a16:colId xmlns:a16="http://schemas.microsoft.com/office/drawing/2014/main" val="4192200827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Reduktion 10-14%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05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9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3331"/>
          </a:xfrm>
        </p:spPr>
        <p:txBody>
          <a:bodyPr/>
          <a:lstStyle/>
          <a:p>
            <a:r>
              <a:rPr lang="de-DE" dirty="0"/>
              <a:t>Score </a:t>
            </a:r>
            <a:r>
              <a:rPr lang="de-DE" dirty="0" smtClean="0"/>
              <a:t>Sheet – Diskussion – allgemeines Entnahme Score Sheet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Vorteil: jede Maus/ Ratte wird einmal nach festgelegten Kriterien beurteilt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Welche? Legen wir bei einer gemeinsamen Beratung fest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Vorschläge,  gerne mitbringen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Gewicht/ Fell/ Buckel/ Augen/ After/ ... 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72711" y="4202772"/>
            <a:ext cx="3680897" cy="247469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233" y="4299777"/>
            <a:ext cx="2562892" cy="227427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63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3331"/>
          </a:xfrm>
        </p:spPr>
        <p:txBody>
          <a:bodyPr/>
          <a:lstStyle/>
          <a:p>
            <a:pPr algn="ctr"/>
            <a:r>
              <a:rPr lang="de-DE" dirty="0" smtClean="0"/>
              <a:t>2. Fort- </a:t>
            </a:r>
            <a:r>
              <a:rPr lang="de-DE" dirty="0"/>
              <a:t>und </a:t>
            </a:r>
            <a:r>
              <a:rPr lang="de-DE" dirty="0" smtClean="0"/>
              <a:t>Weiterbildung </a:t>
            </a:r>
            <a:r>
              <a:rPr lang="de-DE" dirty="0"/>
              <a:t>nach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§</a:t>
            </a:r>
            <a:r>
              <a:rPr lang="de-DE" dirty="0"/>
              <a:t>3 Tierschutz-Versuchstierverordnung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18712" y="2222287"/>
            <a:ext cx="10563286" cy="3636511"/>
          </a:xfrm>
        </p:spPr>
        <p:txBody>
          <a:bodyPr>
            <a:normAutofit/>
          </a:bodyPr>
          <a:lstStyle/>
          <a:p>
            <a:r>
              <a:rPr lang="de-DE" dirty="0"/>
              <a:t> Der Leiter einer Einrichtung oder der Verantwortliche </a:t>
            </a:r>
            <a:r>
              <a:rPr lang="de-DE" dirty="0" smtClean="0"/>
              <a:t>für den Tierversuch hat </a:t>
            </a:r>
            <a:r>
              <a:rPr lang="de-DE" dirty="0"/>
              <a:t>sicherzustellen, dass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1. Pflege </a:t>
            </a:r>
            <a:r>
              <a:rPr lang="de-DE" dirty="0"/>
              <a:t>der Tiere </a:t>
            </a:r>
            <a:r>
              <a:rPr lang="de-DE" dirty="0" smtClean="0"/>
              <a:t>betrauten Personen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Kenntnisse </a:t>
            </a:r>
            <a:r>
              <a:rPr lang="de-DE" dirty="0"/>
              <a:t>und Fähigkeiten </a:t>
            </a:r>
            <a:r>
              <a:rPr lang="de-DE" dirty="0" smtClean="0"/>
              <a:t>verfügen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2. Töten </a:t>
            </a:r>
            <a:r>
              <a:rPr lang="de-DE" dirty="0"/>
              <a:t>der Tiere betrauten Personen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sachgemäße Kenntnisse </a:t>
            </a:r>
            <a:r>
              <a:rPr lang="de-DE" dirty="0"/>
              <a:t>und </a:t>
            </a:r>
            <a:r>
              <a:rPr lang="de-DE" dirty="0" smtClean="0"/>
              <a:t>Fähigkeiten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Versuchsleiter </a:t>
            </a:r>
            <a:r>
              <a:rPr lang="de-DE" dirty="0"/>
              <a:t>hat </a:t>
            </a:r>
            <a:r>
              <a:rPr lang="de-DE" dirty="0" smtClean="0"/>
              <a:t>sicherzustellen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Personen unter 1. und 2.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erforderlichen </a:t>
            </a:r>
            <a:r>
              <a:rPr lang="de-DE" dirty="0"/>
              <a:t>Kenntnisse und Fähigkeiten regelmäßig </a:t>
            </a:r>
            <a:r>
              <a:rPr lang="de-DE" dirty="0" smtClean="0"/>
              <a:t>fortbilden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4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04800"/>
            <a:ext cx="7924363" cy="1822383"/>
          </a:xfrm>
        </p:spPr>
        <p:txBody>
          <a:bodyPr>
            <a:noAutofit/>
          </a:bodyPr>
          <a:lstStyle/>
          <a:p>
            <a:r>
              <a:rPr lang="de-DE" sz="3200" dirty="0" smtClean="0"/>
              <a:t>Fortbildungspflicht – </a:t>
            </a:r>
            <a:r>
              <a:rPr lang="de-DE" sz="3200" dirty="0"/>
              <a:t>Versuchsplanende und -durchführende   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27183"/>
            <a:ext cx="10515600" cy="49079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dirty="0" smtClean="0"/>
              <a:t>jährlich 8 Fortbildungsstunden </a:t>
            </a:r>
            <a:r>
              <a:rPr lang="de-DE" dirty="0" smtClean="0"/>
              <a:t>(Richtwert) oder Kompaktkurs </a:t>
            </a:r>
            <a:r>
              <a:rPr lang="de-DE" b="1" i="1" dirty="0" smtClean="0"/>
              <a:t>24 Stunden für 3 Jahre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Diese beziehen sich auf die </a:t>
            </a:r>
            <a:r>
              <a:rPr lang="de-DE" b="1" dirty="0" smtClean="0"/>
              <a:t>Sachkenntnisse und Fähigkeiten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1. Rechtsvorschriften/ 2. Ethik/ 3. Grundlagen der Biologie/ 4. Tierverhalten und Haltungsanforderungen und –methoden/ 5. Gesunderhaltung und Hygiene/ 6. Artspezifische Handhabungs- und Versuchsmethoden</a:t>
            </a:r>
          </a:p>
          <a:p>
            <a:r>
              <a:rPr lang="de-DE" dirty="0" smtClean="0"/>
              <a:t>7. artspezifischer Schmerzen und Leiden/ 8. Anwendung möglichst schmerzloser Endpunkte</a:t>
            </a:r>
          </a:p>
          <a:p>
            <a:r>
              <a:rPr lang="de-DE" dirty="0" smtClean="0"/>
              <a:t>9. Planung von Verfahren und Projekten</a:t>
            </a:r>
          </a:p>
          <a:p>
            <a:r>
              <a:rPr lang="de-DE" dirty="0" smtClean="0"/>
              <a:t>10. Versuchstechniken und operative Eingriffe</a:t>
            </a:r>
          </a:p>
          <a:p>
            <a:r>
              <a:rPr lang="de-DE" dirty="0" smtClean="0"/>
              <a:t>11. wissenschaftlicher Literatur</a:t>
            </a:r>
          </a:p>
          <a:p>
            <a:r>
              <a:rPr lang="de-DE" dirty="0" smtClean="0"/>
              <a:t>12. Alternativen zum Tierversuch</a:t>
            </a:r>
          </a:p>
          <a:p>
            <a:r>
              <a:rPr lang="de-DE" dirty="0" smtClean="0"/>
              <a:t>13. Betäubung und schmerzlindernde Methoden</a:t>
            </a:r>
          </a:p>
          <a:p>
            <a:r>
              <a:rPr lang="de-DE" dirty="0" smtClean="0"/>
              <a:t>14. Tötung der Tiere/ 15. Biometrische Statistik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01460" y="112408"/>
            <a:ext cx="2591237" cy="1806046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0122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6972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 smtClean="0"/>
              <a:t>Interessante und relevante Fortbildungsveranstaltungen sind unter folgendem Link zu finden: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64" y="2278715"/>
            <a:ext cx="8865072" cy="33573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12324" y="5923181"/>
            <a:ext cx="79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hlinkClick r:id="rId3"/>
              </a:rPr>
              <a:t>Links und Ressourcen – Universitätsmedizin Rostock (uni-rostock.de)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701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5750010" y="6310184"/>
            <a:ext cx="6005385" cy="395417"/>
          </a:xfrm>
          <a:prstGeom prst="ellipse">
            <a:avLst/>
          </a:prstGeom>
          <a:solidFill>
            <a:srgbClr val="7EFE7E"/>
          </a:solidFill>
          <a:ln>
            <a:solidFill>
              <a:srgbClr val="7E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503" y="273365"/>
            <a:ext cx="4220578" cy="631126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75503" y="2932670"/>
            <a:ext cx="2734962" cy="601362"/>
          </a:xfrm>
          <a:prstGeom prst="ellipse">
            <a:avLst/>
          </a:prstGeom>
          <a:noFill/>
          <a:ln>
            <a:solidFill>
              <a:srgbClr val="7E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807672" y="272016"/>
            <a:ext cx="612071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hlinkClick r:id="rId4"/>
              </a:rPr>
              <a:t>Medizinische Hochschule Hannover : Institut für Versuchstierkunde und Zentrales Tierlaboratorium (mhh.de</a:t>
            </a:r>
            <a:r>
              <a:rPr lang="de-DE" sz="1600" dirty="0" smtClean="0">
                <a:hlinkClick r:id="rId4"/>
              </a:rPr>
              <a:t>)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200" b="1" dirty="0" smtClean="0"/>
              <a:t>Versuchstierkundliches </a:t>
            </a:r>
            <a:r>
              <a:rPr lang="de-DE" sz="1200" b="1" dirty="0"/>
              <a:t>Kolloquium </a:t>
            </a:r>
            <a:r>
              <a:rPr lang="de-DE" sz="1200" b="1" dirty="0" smtClean="0"/>
              <a:t>07.03.2023</a:t>
            </a:r>
          </a:p>
          <a:p>
            <a:endParaRPr lang="de-DE" sz="1200" dirty="0"/>
          </a:p>
          <a:p>
            <a:r>
              <a:rPr lang="de-DE" sz="1200" b="1" i="1" dirty="0" smtClean="0"/>
              <a:t>„Ansätze </a:t>
            </a:r>
            <a:r>
              <a:rPr lang="de-DE" sz="1200" b="1" i="1" dirty="0"/>
              <a:t>zur Bewertung des Angstlernens von Mäusen – von verbessertem Tierschutz bis hin zu besserer Wissenschaft“</a:t>
            </a:r>
          </a:p>
          <a:p>
            <a:r>
              <a:rPr lang="de-DE" sz="1200" dirty="0" smtClean="0"/>
              <a:t>Oliver </a:t>
            </a:r>
            <a:r>
              <a:rPr lang="de-DE" sz="1200" dirty="0"/>
              <a:t>Stiedl, Ph.D.</a:t>
            </a:r>
          </a:p>
          <a:p>
            <a:r>
              <a:rPr lang="de-DE" sz="1200" dirty="0"/>
              <a:t>Behavioral Neuroscientist</a:t>
            </a:r>
            <a:br>
              <a:rPr lang="de-DE" sz="1200" dirty="0"/>
            </a:br>
            <a:r>
              <a:rPr lang="de-DE" sz="1200" dirty="0"/>
              <a:t>Chairman of the Animal Welfare Body Vrije Universiteit  &amp; VU</a:t>
            </a:r>
            <a:br>
              <a:rPr lang="de-DE" sz="1200" dirty="0"/>
            </a:br>
            <a:r>
              <a:rPr lang="de-DE" sz="1200" dirty="0"/>
              <a:t>Medical Center Dept. Health, Safety &amp; </a:t>
            </a:r>
            <a:r>
              <a:rPr lang="de-DE" sz="1200" dirty="0" smtClean="0"/>
              <a:t>Environment</a:t>
            </a:r>
          </a:p>
          <a:p>
            <a:endParaRPr lang="de-DE" sz="1200" dirty="0"/>
          </a:p>
          <a:p>
            <a:r>
              <a:rPr lang="de-DE" sz="1200" b="1" dirty="0"/>
              <a:t>MS Teams 16:15h </a:t>
            </a:r>
            <a:r>
              <a:rPr lang="de-DE" sz="1200" b="1" dirty="0" smtClean="0"/>
              <a:t>Online</a:t>
            </a:r>
          </a:p>
          <a:p>
            <a:endParaRPr lang="de-DE" sz="1200" dirty="0"/>
          </a:p>
          <a:p>
            <a:r>
              <a:rPr lang="de-DE" sz="1200" dirty="0"/>
              <a:t>"Home cage-based approaches to assess fear learning of mice - from improved animal welfare to better </a:t>
            </a:r>
            <a:r>
              <a:rPr lang="de-DE" sz="1200" dirty="0" smtClean="0"/>
              <a:t>science„</a:t>
            </a:r>
          </a:p>
          <a:p>
            <a:endParaRPr lang="de-DE" sz="1200" dirty="0"/>
          </a:p>
          <a:p>
            <a:r>
              <a:rPr lang="de-DE" sz="1200" b="1" dirty="0"/>
              <a:t>Eine Anmeldung ist </a:t>
            </a:r>
            <a:r>
              <a:rPr lang="de-DE" sz="1200" b="1" dirty="0" err="1"/>
              <a:t>zwindend</a:t>
            </a:r>
            <a:r>
              <a:rPr lang="de-DE" sz="1200" dirty="0"/>
              <a:t> </a:t>
            </a:r>
            <a:r>
              <a:rPr lang="de-DE" sz="1200" b="1" dirty="0"/>
              <a:t>erforderlich unter folgendem link: </a:t>
            </a:r>
            <a:endParaRPr lang="de-DE" sz="1200" dirty="0"/>
          </a:p>
          <a:p>
            <a:r>
              <a:rPr lang="de-DE" sz="1200" u="sng" dirty="0">
                <a:hlinkClick r:id="rId5"/>
              </a:rPr>
              <a:t>https://www.mhhztl.de/anmeldung</a:t>
            </a:r>
            <a:endParaRPr lang="de-DE" sz="1200" dirty="0"/>
          </a:p>
          <a:p>
            <a:r>
              <a:rPr lang="de-DE" sz="1200" b="1" dirty="0"/>
              <a:t>Die </a:t>
            </a:r>
            <a:r>
              <a:rPr lang="de-DE" sz="1200" b="1" i="1" dirty="0"/>
              <a:t>Fortbildung erfolgt über </a:t>
            </a:r>
            <a:r>
              <a:rPr lang="de-DE" sz="1400" b="1" i="1" dirty="0"/>
              <a:t>Microsoft Teams</a:t>
            </a:r>
            <a:r>
              <a:rPr lang="de-DE" sz="1200" b="1" dirty="0"/>
              <a:t>. Anmeldeschluss </a:t>
            </a:r>
            <a:r>
              <a:rPr lang="de-DE" sz="1200" b="1" dirty="0" smtClean="0"/>
              <a:t>ist/ war </a:t>
            </a:r>
            <a:r>
              <a:rPr lang="de-DE" sz="1200" b="1" dirty="0"/>
              <a:t>der 03.03.2023</a:t>
            </a:r>
            <a:endParaRPr lang="de-DE" sz="1200" dirty="0"/>
          </a:p>
          <a:p>
            <a:r>
              <a:rPr lang="de-DE" sz="1200" b="1" dirty="0"/>
              <a:t>Online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b="1" i="1" dirty="0"/>
              <a:t>Informationspflicht</a:t>
            </a:r>
            <a:endParaRPr lang="de-DE" sz="1200" dirty="0"/>
          </a:p>
          <a:p>
            <a:r>
              <a:rPr lang="de-DE" sz="1200" dirty="0"/>
              <a:t>Die Anmeldung erfolgt über Microsoft Forms, hierbei werden Ihre Daten ausschließlich für die Planung der Veranstaltung genutzt. (Name, Vorname und E-Mail Adresse) Die Daten werden nach Abschluss der Veranstaltung gelöscht.</a:t>
            </a:r>
          </a:p>
          <a:p>
            <a:r>
              <a:rPr lang="de-DE" sz="1200" b="1" dirty="0"/>
              <a:t>ATF-Anerkennung für Tierärzte: 2 </a:t>
            </a:r>
            <a:r>
              <a:rPr lang="de-DE" sz="1200" b="1" dirty="0" smtClean="0"/>
              <a:t>Stunden</a:t>
            </a:r>
          </a:p>
          <a:p>
            <a:endParaRPr lang="de-DE" sz="1200" dirty="0"/>
          </a:p>
          <a:p>
            <a:r>
              <a:rPr lang="de-DE" sz="1200" b="1" dirty="0"/>
              <a:t>Ansprechpartnerin für das Kolloquium ist:</a:t>
            </a:r>
            <a:endParaRPr lang="de-DE" sz="1200" dirty="0"/>
          </a:p>
          <a:p>
            <a:r>
              <a:rPr lang="de-DE" sz="1200" b="1" dirty="0"/>
              <a:t>Marzena Stankiewicz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u="sng" dirty="0"/>
              <a:t>stankiewicz.marzena@mh-hannover.de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b="1" dirty="0"/>
              <a:t>+49 511 </a:t>
            </a:r>
            <a:r>
              <a:rPr lang="de-DE" sz="1200" b="1" dirty="0" smtClean="0"/>
              <a:t>532-19840</a:t>
            </a:r>
          </a:p>
          <a:p>
            <a:r>
              <a:rPr lang="de-DE" sz="12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Teilnahmebescheinigung/ Zertifikat mit Thema, Lehrinhalt und Zeitangabe</a:t>
            </a:r>
            <a:r>
              <a:rPr lang="de-DE" sz="1200" b="1" i="1" dirty="0">
                <a:solidFill>
                  <a:srgbClr val="FF0000"/>
                </a:solidFill>
              </a:rPr>
              <a:t/>
            </a:r>
            <a:br>
              <a:rPr lang="de-DE" sz="1200" b="1" i="1" dirty="0">
                <a:solidFill>
                  <a:srgbClr val="FF0000"/>
                </a:solidFill>
              </a:rPr>
            </a:br>
            <a:endParaRPr lang="de-DE" sz="1200" b="1" i="1" dirty="0" smtClean="0">
              <a:solidFill>
                <a:srgbClr val="FF0000"/>
              </a:solidFill>
            </a:endParaRPr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10" name="Pfeil nach rechts 9"/>
          <p:cNvSpPr/>
          <p:nvPr/>
        </p:nvSpPr>
        <p:spPr>
          <a:xfrm rot="19034744">
            <a:off x="2918012" y="1766435"/>
            <a:ext cx="3397733" cy="329604"/>
          </a:xfrm>
          <a:prstGeom prst="rightArrow">
            <a:avLst/>
          </a:prstGeom>
          <a:solidFill>
            <a:srgbClr val="7EFE7E"/>
          </a:solidFill>
          <a:ln>
            <a:solidFill>
              <a:srgbClr val="7E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6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2547" y="551935"/>
            <a:ext cx="4891397" cy="622368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244264" y="159176"/>
            <a:ext cx="5363803" cy="52421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264" y="159176"/>
            <a:ext cx="5263979" cy="40099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1600" dirty="0" smtClean="0"/>
              <a:t>UMR Essen - Anmeldung per Mail zwingend erforderlich!</a:t>
            </a:r>
            <a:endParaRPr lang="de-DE" sz="1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5" y="76026"/>
            <a:ext cx="4959179" cy="669959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95149" y="3955983"/>
            <a:ext cx="3272590" cy="1135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3570973" y="1982804"/>
            <a:ext cx="972151" cy="31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660682" y="3715353"/>
            <a:ext cx="3137836" cy="702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8834407" y="2241079"/>
            <a:ext cx="972151" cy="317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6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11442356" cy="845837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Kurse und Weiterbildungen - Jackson Laboratory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645" y="2271927"/>
            <a:ext cx="4125457" cy="440382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07222" y="2568829"/>
            <a:ext cx="441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Vorherige Registrierung notwendig!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7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2408" y="2222287"/>
            <a:ext cx="10150878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/>
              <a:t> 1. Belastung von Tieren in Tierversuchen</a:t>
            </a:r>
          </a:p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r>
              <a:rPr lang="de-DE" sz="3200" dirty="0" smtClean="0"/>
              <a:t> 2. Fort- und </a:t>
            </a:r>
            <a:r>
              <a:rPr lang="de-DE" sz="3200" dirty="0" smtClean="0"/>
              <a:t>Weiterbildung </a:t>
            </a:r>
            <a:r>
              <a:rPr lang="de-DE" sz="3200" dirty="0" smtClean="0"/>
              <a:t>nach </a:t>
            </a:r>
            <a:r>
              <a:rPr lang="de-DE" sz="3200" b="1" dirty="0"/>
              <a:t>§3 Tierschutz-Versuchstierverordnung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686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11442356" cy="845837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Kurse und Weiterbildungen – Charles River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223915" y="3096055"/>
            <a:ext cx="4411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Vorherige Registrierung notwendig!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Webinar erfolgt über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" y="1300937"/>
            <a:ext cx="6300761" cy="54746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853" y="3503355"/>
            <a:ext cx="9810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11442356" cy="845837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Kurse und Weiterbildungen - EC3R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499657" y="3087811"/>
            <a:ext cx="5689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Vorherige Registrierung zwingend notwendig!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3883" y="3048000"/>
            <a:ext cx="4947772" cy="2810798"/>
          </a:xfrm>
        </p:spPr>
        <p:txBody>
          <a:bodyPr/>
          <a:lstStyle/>
          <a:p>
            <a:r>
              <a:rPr lang="de-DE" dirty="0"/>
              <a:t>CES 7 – Infektionskrankheiten von Versuchstieren (via Zoom)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77" y="2222287"/>
            <a:ext cx="6152637" cy="41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641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Berliner </a:t>
            </a:r>
            <a:r>
              <a:rPr lang="de-DE" dirty="0"/>
              <a:t>Kompaktkurse - Aktuelle </a:t>
            </a:r>
            <a:r>
              <a:rPr lang="de-DE" dirty="0" smtClean="0"/>
              <a:t>E-Learning-Kurse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146" y="1293261"/>
            <a:ext cx="6334898" cy="52965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7" y="2289962"/>
            <a:ext cx="4162425" cy="40005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408670" y="4563762"/>
            <a:ext cx="2372498" cy="3871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235146" y="3632886"/>
            <a:ext cx="5276335" cy="5519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03" y="365125"/>
            <a:ext cx="11442356" cy="84583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/>
              <a:t>Kontinuierliche Fortbildung — Spezialtechniken und -themen — Fokus - Tötung von Versuchstieren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363" y="1425146"/>
            <a:ext cx="8057927" cy="414598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77794" y="5657671"/>
            <a:ext cx="11335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Die Bearbeitungszeit der E-Learning-Kurse beginnt mit dem Freischaltungsdatum und ist je Kurs auf 6 Wochen begrenzt</a:t>
            </a:r>
            <a:r>
              <a:rPr lang="de-DE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Einzelkurse	 45,00 (40,05) </a:t>
            </a:r>
            <a:r>
              <a:rPr lang="de-DE" dirty="0" smtClean="0">
                <a:sym typeface="Wingdings" panose="05000000000000000000" pitchFamily="2" charset="2"/>
              </a:rPr>
              <a:t>€ </a:t>
            </a:r>
            <a:r>
              <a:rPr lang="de-DE" dirty="0">
                <a:sym typeface="Wingdings" panose="05000000000000000000" pitchFamily="2" charset="2"/>
              </a:rPr>
              <a:t>- 90,00 (81,00) 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690"/>
          </a:xfrm>
        </p:spPr>
        <p:txBody>
          <a:bodyPr>
            <a:normAutofit/>
          </a:bodyPr>
          <a:lstStyle/>
          <a:p>
            <a:r>
              <a:rPr lang="de-DE" dirty="0" smtClean="0"/>
              <a:t>Preisangebote: Berliner Kompaktkurs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74788"/>
            <a:ext cx="10515600" cy="4324865"/>
          </a:xfrm>
        </p:spPr>
        <p:txBody>
          <a:bodyPr>
            <a:normAutofit/>
          </a:bodyPr>
          <a:lstStyle/>
          <a:p>
            <a:r>
              <a:rPr lang="de-DE" dirty="0" smtClean="0"/>
              <a:t>Flatrate		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Flatrate </a:t>
            </a:r>
            <a:r>
              <a:rPr lang="de-DE" dirty="0"/>
              <a:t>regulär: 950,00 €</a:t>
            </a:r>
            <a:br>
              <a:rPr lang="de-DE" dirty="0"/>
            </a:br>
            <a:r>
              <a:rPr lang="de-DE" dirty="0" smtClean="0"/>
              <a:t>	      			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Flatrate </a:t>
            </a:r>
            <a:r>
              <a:rPr lang="de-DE" dirty="0"/>
              <a:t>ermäßigt: 850,00 </a:t>
            </a:r>
            <a:endParaRPr lang="de-DE" dirty="0" smtClean="0"/>
          </a:p>
          <a:p>
            <a:r>
              <a:rPr lang="de-DE" dirty="0" smtClean="0"/>
              <a:t>Teamrabatte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Coupon-Preise - 	5 </a:t>
            </a:r>
            <a:r>
              <a:rPr lang="de-DE" dirty="0">
                <a:sym typeface="Wingdings" panose="05000000000000000000" pitchFamily="2" charset="2"/>
              </a:rPr>
              <a:t>Coupons: 250,00 </a:t>
            </a:r>
            <a:r>
              <a:rPr lang="de-DE" dirty="0" smtClean="0">
                <a:sym typeface="Wingdings" panose="05000000000000000000" pitchFamily="2" charset="2"/>
              </a:rPr>
              <a:t>€																		10 </a:t>
            </a:r>
            <a:r>
              <a:rPr lang="de-DE" dirty="0">
                <a:sym typeface="Wingdings" panose="05000000000000000000" pitchFamily="2" charset="2"/>
              </a:rPr>
              <a:t>Coupons: 485,00 </a:t>
            </a:r>
            <a:r>
              <a:rPr lang="de-DE" dirty="0" smtClean="0">
                <a:sym typeface="Wingdings" panose="05000000000000000000" pitchFamily="2" charset="2"/>
              </a:rPr>
              <a:t>€																	20 </a:t>
            </a:r>
            <a:r>
              <a:rPr lang="de-DE" dirty="0">
                <a:sym typeface="Wingdings" panose="05000000000000000000" pitchFamily="2" charset="2"/>
              </a:rPr>
              <a:t>Coupons: 950,00 </a:t>
            </a:r>
            <a:r>
              <a:rPr lang="de-DE" dirty="0" smtClean="0">
                <a:sym typeface="Wingdings" panose="05000000000000000000" pitchFamily="2" charset="2"/>
              </a:rPr>
              <a:t>€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ab </a:t>
            </a:r>
            <a:r>
              <a:rPr lang="de-DE" dirty="0">
                <a:sym typeface="Wingdings" panose="05000000000000000000" pitchFamily="2" charset="2"/>
              </a:rPr>
              <a:t>Buchungsdatum für ein Jahr </a:t>
            </a:r>
            <a:r>
              <a:rPr lang="de-DE" dirty="0" smtClean="0">
                <a:sym typeface="Wingdings" panose="05000000000000000000" pitchFamily="2" charset="2"/>
              </a:rPr>
              <a:t>gültig/ + MwSt.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ermäßigte </a:t>
            </a:r>
            <a:r>
              <a:rPr lang="de-DE" dirty="0">
                <a:sym typeface="Wingdings" panose="05000000000000000000" pitchFamily="2" charset="2"/>
              </a:rPr>
              <a:t>Flatrate </a:t>
            </a:r>
            <a:r>
              <a:rPr lang="de-DE" dirty="0" smtClean="0">
                <a:sym typeface="Wingdings" panose="05000000000000000000" pitchFamily="2" charset="2"/>
              </a:rPr>
              <a:t>und ermäßigte Einzelkurse für </a:t>
            </a:r>
            <a:r>
              <a:rPr lang="de-DE" dirty="0">
                <a:sym typeface="Wingdings" panose="05000000000000000000" pitchFamily="2" charset="2"/>
              </a:rPr>
              <a:t>Auszubildende, Tierpfleger, technisches Personal, Studenten, Doktoranden, Personen in </a:t>
            </a:r>
            <a:r>
              <a:rPr lang="de-DE" dirty="0" smtClean="0">
                <a:sym typeface="Wingdings" panose="05000000000000000000" pitchFamily="2" charset="2"/>
              </a:rPr>
              <a:t>Elternzeit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>
                <a:sym typeface="Wingdings" panose="05000000000000000000" pitchFamily="2" charset="2"/>
              </a:rPr>
              <a:t>Mit  </a:t>
            </a:r>
            <a:r>
              <a:rPr lang="de-DE" dirty="0">
                <a:sym typeface="Wingdings" panose="05000000000000000000" pitchFamily="2" charset="2"/>
              </a:rPr>
              <a:t>Anmeldung einen entsprechenden Nachweis </a:t>
            </a:r>
            <a:r>
              <a:rPr lang="de-DE" dirty="0" smtClean="0">
                <a:sym typeface="Wingdings" panose="05000000000000000000" pitchFamily="2" charset="2"/>
              </a:rPr>
              <a:t>einreichen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sym typeface="Wingdings" panose="05000000000000000000" pitchFamily="2" charset="2"/>
              </a:rPr>
              <a:t>Wichtig für uns: Teilnahmebescheinigung mit Themenangabe – Inhalt der Lerneinheit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7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Adressen - Fortbildung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2" y="2924432"/>
            <a:ext cx="10554574" cy="3476368"/>
          </a:xfrm>
        </p:spPr>
        <p:txBody>
          <a:bodyPr/>
          <a:lstStyle/>
          <a:p>
            <a:r>
              <a:rPr lang="de-DE" dirty="0">
                <a:hlinkClick r:id="rId2"/>
              </a:rPr>
              <a:t>Veranstaltungen – </a:t>
            </a:r>
            <a:r>
              <a:rPr lang="de-DE" dirty="0" smtClean="0">
                <a:hlinkClick r:id="rId2"/>
              </a:rPr>
              <a:t>EC3R</a:t>
            </a:r>
            <a:endParaRPr lang="de-DE" dirty="0" smtClean="0"/>
          </a:p>
          <a:p>
            <a:r>
              <a:rPr lang="de-DE" dirty="0">
                <a:hlinkClick r:id="rId3"/>
              </a:rPr>
              <a:t>Resources | Charles River (</a:t>
            </a:r>
            <a:r>
              <a:rPr lang="de-DE" dirty="0" smtClean="0">
                <a:hlinkClick r:id="rId3"/>
              </a:rPr>
              <a:t>criver.com)</a:t>
            </a:r>
            <a:r>
              <a:rPr lang="de-DE" dirty="0" smtClean="0"/>
              <a:t>/ </a:t>
            </a:r>
            <a:r>
              <a:rPr lang="de-DE" dirty="0">
                <a:hlinkClick r:id="rId4"/>
              </a:rPr>
              <a:t>Events | Charles River (criver.com)</a:t>
            </a:r>
            <a:endParaRPr lang="de-DE" dirty="0" smtClean="0"/>
          </a:p>
          <a:p>
            <a:r>
              <a:rPr lang="de-DE" dirty="0" smtClean="0">
                <a:hlinkClick r:id="rId5"/>
              </a:rPr>
              <a:t>https</a:t>
            </a:r>
            <a:r>
              <a:rPr lang="de-DE" dirty="0">
                <a:hlinkClick r:id="rId5"/>
              </a:rPr>
              <a:t>://</a:t>
            </a:r>
            <a:r>
              <a:rPr lang="de-DE" dirty="0" smtClean="0">
                <a:hlinkClick r:id="rId5"/>
              </a:rPr>
              <a:t>www.uni-giessen.de/de/org/beauftragte/tierschutz/FORTBILDUNGSANGEBOTE</a:t>
            </a:r>
            <a:endParaRPr lang="de-DE" dirty="0" smtClean="0"/>
          </a:p>
          <a:p>
            <a:r>
              <a:rPr lang="de-DE" dirty="0">
                <a:hlinkClick r:id="rId5"/>
              </a:rPr>
              <a:t>Veranstaltungen / Fortbildung — Deutsch (uni-giessen.de)</a:t>
            </a:r>
            <a:endParaRPr lang="de-DE" dirty="0" smtClean="0"/>
          </a:p>
          <a:p>
            <a:r>
              <a:rPr lang="de-DE" dirty="0">
                <a:hlinkClick r:id="rId6"/>
              </a:rPr>
              <a:t>TARC force 3R | tarc_force_3r » Veranstaltungen (unimedizin-mainz.de</a:t>
            </a:r>
            <a:r>
              <a:rPr lang="de-DE" dirty="0" smtClean="0">
                <a:hlinkClick r:id="rId6"/>
              </a:rPr>
              <a:t>)</a:t>
            </a:r>
            <a:endParaRPr lang="de-DE" dirty="0" smtClean="0"/>
          </a:p>
          <a:p>
            <a:r>
              <a:rPr lang="de-DE" dirty="0">
                <a:hlinkClick r:id="rId7"/>
              </a:rPr>
              <a:t>Kurse und Workshops (jax.org</a:t>
            </a:r>
            <a:r>
              <a:rPr lang="de-DE" dirty="0" smtClean="0">
                <a:hlinkClick r:id="rId7"/>
              </a:rPr>
              <a:t>)</a:t>
            </a:r>
            <a:endParaRPr lang="de-DE" dirty="0" smtClean="0"/>
          </a:p>
          <a:p>
            <a:r>
              <a:rPr lang="de-DE" dirty="0" err="1">
                <a:hlinkClick r:id="rId8"/>
              </a:rPr>
              <a:t>berliner</a:t>
            </a:r>
            <a:r>
              <a:rPr lang="de-DE" dirty="0">
                <a:hlinkClick r:id="rId8"/>
              </a:rPr>
              <a:t> </a:t>
            </a:r>
            <a:r>
              <a:rPr lang="de-DE" dirty="0" err="1">
                <a:hlinkClick r:id="rId8"/>
              </a:rPr>
              <a:t>kompaktkurse</a:t>
            </a:r>
            <a:r>
              <a:rPr lang="de-DE" dirty="0">
                <a:hlinkClick r:id="rId8"/>
              </a:rPr>
              <a:t> | Aktuelle E-Learning-Kurse (berliner-kompaktkurse.de)</a:t>
            </a:r>
            <a:endParaRPr lang="de-DE" dirty="0" smtClean="0"/>
          </a:p>
          <a:p>
            <a:endParaRPr lang="de-DE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5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42715"/>
          </a:xfrm>
        </p:spPr>
        <p:txBody>
          <a:bodyPr/>
          <a:lstStyle/>
          <a:p>
            <a:r>
              <a:rPr lang="de-DE" dirty="0" smtClean="0"/>
              <a:t>Die Tiere empfinden wie der Mensch Freude und Schmerz, Glück und Unglück.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6190736" y="2283816"/>
            <a:ext cx="4567880" cy="4075112"/>
          </a:xfrm>
        </p:spPr>
        <p:txBody>
          <a:bodyPr/>
          <a:lstStyle/>
          <a:p>
            <a:endParaRPr lang="de-DE" b="1" dirty="0" smtClean="0"/>
          </a:p>
          <a:p>
            <a:endParaRPr lang="de-DE" b="1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7" y="2096530"/>
            <a:ext cx="3648075" cy="40386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6" name="Rechteck 5"/>
          <p:cNvSpPr/>
          <p:nvPr/>
        </p:nvSpPr>
        <p:spPr>
          <a:xfrm>
            <a:off x="9089626" y="1479167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- Charles Darwin-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37" y="3074966"/>
            <a:ext cx="2918077" cy="2083530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814" y="3074966"/>
            <a:ext cx="2482812" cy="20853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625" y="3074966"/>
            <a:ext cx="2113989" cy="207884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9" name="Rechteck 8"/>
          <p:cNvSpPr/>
          <p:nvPr/>
        </p:nvSpPr>
        <p:spPr>
          <a:xfrm>
            <a:off x="4623041" y="508276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Freude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491375" y="5111638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Angst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608948" y="5102019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Schmerz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92142"/>
          </a:xfrm>
        </p:spPr>
        <p:txBody>
          <a:bodyPr/>
          <a:lstStyle/>
          <a:p>
            <a:pPr algn="ctr"/>
            <a:r>
              <a:rPr lang="de-DE" i="1" dirty="0" smtClean="0"/>
              <a:t>Belastung -</a:t>
            </a:r>
            <a:r>
              <a:rPr lang="de-DE" dirty="0" smtClean="0"/>
              <a:t>Zuordnung </a:t>
            </a:r>
            <a:r>
              <a:rPr lang="de-DE" dirty="0"/>
              <a:t>der </a:t>
            </a:r>
            <a:r>
              <a:rPr lang="de-DE" dirty="0" smtClean="0"/>
              <a:t>Schweregrade beim Tierversuchsantrag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4616" y="1639331"/>
            <a:ext cx="9758670" cy="49838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dirty="0" smtClean="0"/>
              <a:t>Schaden-Nutzen-Analyse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Art </a:t>
            </a:r>
            <a:r>
              <a:rPr lang="de-DE" dirty="0"/>
              <a:t>des </a:t>
            </a:r>
            <a:r>
              <a:rPr lang="de-DE" dirty="0" smtClean="0"/>
              <a:t>Verfahrens:	</a:t>
            </a:r>
          </a:p>
          <a:p>
            <a:pPr marL="1335087" lvl="3" indent="-342900">
              <a:lnSpc>
                <a:spcPct val="150000"/>
              </a:lnSpc>
              <a:buSzPct val="137000"/>
              <a:buFont typeface="Wingdings" panose="05000000000000000000" pitchFamily="2" charset="2"/>
              <a:buChar char="ü"/>
            </a:pPr>
            <a:r>
              <a:rPr lang="de-DE" sz="1600" dirty="0"/>
              <a:t>Kumulatives </a:t>
            </a:r>
            <a:r>
              <a:rPr lang="de-DE" sz="1600" dirty="0" smtClean="0"/>
              <a:t>Leiden</a:t>
            </a:r>
          </a:p>
          <a:p>
            <a:pPr marL="1335087" lvl="3" indent="-342900">
              <a:lnSpc>
                <a:spcPct val="150000"/>
              </a:lnSpc>
              <a:buSzPct val="137000"/>
              <a:buFont typeface="Wingdings" panose="05000000000000000000" pitchFamily="2" charset="2"/>
              <a:buChar char="ü"/>
            </a:pPr>
            <a:r>
              <a:rPr lang="de-DE" sz="1600" dirty="0" smtClean="0"/>
              <a:t>Verhinderung </a:t>
            </a:r>
            <a:r>
              <a:rPr lang="de-DE" sz="1600" dirty="0"/>
              <a:t>natürlichen </a:t>
            </a:r>
            <a:r>
              <a:rPr lang="de-DE" sz="1600" dirty="0" smtClean="0"/>
              <a:t>Verhaltens</a:t>
            </a:r>
          </a:p>
          <a:p>
            <a:pPr marL="1335087" lvl="3" indent="-342900">
              <a:lnSpc>
                <a:spcPct val="150000"/>
              </a:lnSpc>
              <a:buSzPct val="137000"/>
              <a:buFont typeface="Wingdings" panose="05000000000000000000" pitchFamily="2" charset="2"/>
              <a:buChar char="ü"/>
            </a:pPr>
            <a:r>
              <a:rPr lang="de-DE" sz="1600" dirty="0" smtClean="0"/>
              <a:t>Tierart </a:t>
            </a:r>
            <a:r>
              <a:rPr lang="de-DE" sz="1600" dirty="0"/>
              <a:t>und </a:t>
            </a:r>
            <a:r>
              <a:rPr lang="de-DE" sz="1600" dirty="0" smtClean="0"/>
              <a:t>Genotyp</a:t>
            </a:r>
          </a:p>
          <a:p>
            <a:pPr marL="1335087" lvl="3" indent="-342900">
              <a:lnSpc>
                <a:spcPct val="150000"/>
              </a:lnSpc>
              <a:buSzPct val="137000"/>
              <a:buFont typeface="Wingdings" panose="05000000000000000000" pitchFamily="2" charset="2"/>
              <a:buChar char="ü"/>
            </a:pPr>
            <a:r>
              <a:rPr lang="de-DE" sz="1600" dirty="0" smtClean="0"/>
              <a:t>Methoden </a:t>
            </a:r>
            <a:r>
              <a:rPr lang="de-DE" sz="1600" dirty="0"/>
              <a:t>zur Verringerung oder Beseitigung von Schmerz, Leiden und </a:t>
            </a:r>
            <a:r>
              <a:rPr lang="de-DE" sz="1600" dirty="0" smtClean="0"/>
              <a:t>Angst</a:t>
            </a:r>
          </a:p>
          <a:p>
            <a:pPr marL="1335087" lvl="3" indent="-342900">
              <a:lnSpc>
                <a:spcPct val="150000"/>
              </a:lnSpc>
              <a:buSzPct val="137000"/>
              <a:buFont typeface="Wingdings" panose="05000000000000000000" pitchFamily="2" charset="2"/>
              <a:buChar char="ü"/>
            </a:pPr>
            <a:r>
              <a:rPr lang="de-DE" sz="1600" dirty="0" smtClean="0"/>
              <a:t>Möglichst </a:t>
            </a:r>
            <a:r>
              <a:rPr lang="de-DE" sz="1600" dirty="0"/>
              <a:t>schmerzlose Endpunkte</a:t>
            </a:r>
          </a:p>
        </p:txBody>
      </p:sp>
    </p:spTree>
    <p:extLst>
      <p:ext uri="{BB962C8B-B14F-4D97-AF65-F5344CB8AC3E}">
        <p14:creationId xmlns:p14="http://schemas.microsoft.com/office/powerpoint/2010/main" val="23124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870867"/>
          </a:xfrm>
        </p:spPr>
        <p:txBody>
          <a:bodyPr/>
          <a:lstStyle/>
          <a:p>
            <a:r>
              <a:rPr lang="de-DE" sz="3600" i="1" dirty="0" smtClean="0"/>
              <a:t>Belastung - </a:t>
            </a:r>
            <a:r>
              <a:rPr lang="de-DE" sz="3600" dirty="0"/>
              <a:t>Definition der Schweregrade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0000" y="2084173"/>
            <a:ext cx="10554574" cy="48685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Keine </a:t>
            </a:r>
            <a:r>
              <a:rPr lang="de-DE" dirty="0"/>
              <a:t>Wiederherstellung der </a:t>
            </a:r>
            <a:r>
              <a:rPr lang="de-DE" dirty="0" smtClean="0"/>
              <a:t>Lebensfunktion(Grad 0): </a:t>
            </a:r>
            <a:r>
              <a:rPr lang="de-DE" dirty="0"/>
              <a:t>• gänzlich unter </a:t>
            </a:r>
            <a:r>
              <a:rPr lang="de-DE" dirty="0" smtClean="0"/>
              <a:t>tiefer Vollnarkose, Tier erwacht </a:t>
            </a:r>
            <a:r>
              <a:rPr lang="de-DE" dirty="0"/>
              <a:t>nicht </a:t>
            </a:r>
            <a:r>
              <a:rPr lang="de-DE" dirty="0" smtClean="0"/>
              <a:t>mehr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Gering (Grad 1): </a:t>
            </a:r>
            <a:r>
              <a:rPr lang="de-DE" dirty="0"/>
              <a:t>• kurzzeitig geringe Schmerzen, Leiden oder Ängste • ohne wesentliche Beeinträchtigung </a:t>
            </a:r>
            <a:r>
              <a:rPr lang="de-DE" dirty="0" smtClean="0"/>
              <a:t>Allgemeinzustands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Mittel-Mäßig (Grad 2): </a:t>
            </a:r>
            <a:r>
              <a:rPr lang="de-DE" dirty="0"/>
              <a:t>• kurzzeitig bis lang anhaltende geringe </a:t>
            </a:r>
            <a:r>
              <a:rPr lang="de-DE" dirty="0" smtClean="0"/>
              <a:t>Schmerzen, </a:t>
            </a:r>
            <a:r>
              <a:rPr lang="de-DE" dirty="0"/>
              <a:t>Leiden, Ängste </a:t>
            </a:r>
            <a:r>
              <a:rPr lang="de-DE" dirty="0" smtClean="0"/>
              <a:t>  • </a:t>
            </a:r>
            <a:r>
              <a:rPr lang="de-DE" dirty="0"/>
              <a:t>mittelschwere Beeinträchtigung des </a:t>
            </a:r>
            <a:r>
              <a:rPr lang="de-DE" dirty="0" smtClean="0"/>
              <a:t>Allgemeinzustands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Schwer (Grad 3): </a:t>
            </a:r>
            <a:r>
              <a:rPr lang="de-DE" dirty="0"/>
              <a:t>• </a:t>
            </a:r>
            <a:r>
              <a:rPr lang="de-DE" dirty="0" smtClean="0"/>
              <a:t>starke und </a:t>
            </a:r>
            <a:r>
              <a:rPr lang="de-DE" dirty="0"/>
              <a:t>lang anhaltende </a:t>
            </a:r>
            <a:r>
              <a:rPr lang="de-DE" dirty="0" smtClean="0"/>
              <a:t>mittelstarke Schmerzen</a:t>
            </a:r>
            <a:r>
              <a:rPr lang="de-DE" dirty="0"/>
              <a:t>, Leiden, Ängste (andauernd = verboten</a:t>
            </a:r>
            <a:r>
              <a:rPr lang="de-DE" dirty="0" smtClean="0"/>
              <a:t>) • </a:t>
            </a:r>
            <a:r>
              <a:rPr lang="de-DE" dirty="0"/>
              <a:t>schwere Beeinträchtigung des </a:t>
            </a:r>
            <a:r>
              <a:rPr lang="de-DE" dirty="0" smtClean="0"/>
              <a:t>Wohlergehens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8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879105"/>
          </a:xfrm>
        </p:spPr>
        <p:txBody>
          <a:bodyPr/>
          <a:lstStyle/>
          <a:p>
            <a:r>
              <a:rPr lang="de-DE" sz="3600" i="1" dirty="0" smtClean="0"/>
              <a:t>Belastung im Tierversuch – Grad 0 </a:t>
            </a:r>
            <a:r>
              <a:rPr lang="de-DE" sz="3600" i="1" dirty="0" smtClean="0">
                <a:sym typeface="Wingdings" panose="05000000000000000000" pitchFamily="2" charset="2"/>
              </a:rPr>
              <a:t> </a:t>
            </a:r>
            <a:r>
              <a:rPr lang="de-DE" sz="3600" i="1" dirty="0" smtClean="0"/>
              <a:t>Beispiele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2" y="3155092"/>
            <a:ext cx="10554574" cy="38388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900" b="1" i="1" dirty="0" smtClean="0"/>
              <a:t>Grad 0 (keine Wiederherstellung der Lebensfunktion)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nach </a:t>
            </a:r>
            <a:r>
              <a:rPr lang="de-DE" dirty="0"/>
              <a:t>Artikel 12 TSchG </a:t>
            </a:r>
            <a:r>
              <a:rPr lang="de-DE" dirty="0" smtClean="0"/>
              <a:t>= </a:t>
            </a:r>
            <a:r>
              <a:rPr lang="de-DE" b="1" dirty="0" smtClean="0"/>
              <a:t>nichtbewilligungspflichtig</a:t>
            </a:r>
            <a:r>
              <a:rPr lang="de-DE" dirty="0" smtClean="0"/>
              <a:t>, </a:t>
            </a:r>
            <a:r>
              <a:rPr lang="de-DE" dirty="0"/>
              <a:t>jedoch </a:t>
            </a:r>
            <a:r>
              <a:rPr lang="de-DE" dirty="0" smtClean="0"/>
              <a:t>meldepflichtige Versuche </a:t>
            </a:r>
            <a:r>
              <a:rPr lang="de-DE" dirty="0" smtClean="0">
                <a:sym typeface="Wingdings" panose="05000000000000000000" pitchFamily="2" charset="2"/>
              </a:rPr>
              <a:t> Tier durch Überdosierung der Narkose getötet und dann erfolgt die Probenentnahme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Ohrmarkierung durch Kerbe</a:t>
            </a:r>
            <a:r>
              <a:rPr lang="de-DE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Applizieren von Heparin und Entbluten des Tieres in tiefer </a:t>
            </a:r>
            <a:r>
              <a:rPr lang="de-DE" dirty="0" smtClean="0"/>
              <a:t>Narkose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Applizieren </a:t>
            </a:r>
            <a:r>
              <a:rPr lang="de-DE" dirty="0"/>
              <a:t>von Substanzen mit </a:t>
            </a:r>
            <a:r>
              <a:rPr lang="de-DE" dirty="0" smtClean="0"/>
              <a:t>bekannten </a:t>
            </a:r>
            <a:r>
              <a:rPr lang="de-DE" dirty="0"/>
              <a:t>unschädlichen </a:t>
            </a:r>
            <a:r>
              <a:rPr lang="de-DE" dirty="0" smtClean="0"/>
              <a:t>Eigenschaften in tiefer Narkose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Futterentzug: </a:t>
            </a:r>
            <a:r>
              <a:rPr lang="de-DE" dirty="0"/>
              <a:t>&lt; 24 Stunden bei Ratten von &gt; 200 g </a:t>
            </a:r>
            <a:r>
              <a:rPr lang="de-DE" dirty="0" smtClean="0"/>
              <a:t>KGW, &lt; </a:t>
            </a:r>
            <a:r>
              <a:rPr lang="de-DE" dirty="0"/>
              <a:t>18 Stunden bei Ratten von &lt; 200 g </a:t>
            </a:r>
            <a:r>
              <a:rPr lang="de-DE" dirty="0" smtClean="0"/>
              <a:t>KGW, &lt; </a:t>
            </a:r>
            <a:r>
              <a:rPr lang="de-DE" dirty="0"/>
              <a:t>15 Stunden bei </a:t>
            </a:r>
            <a:r>
              <a:rPr lang="de-DE" dirty="0" smtClean="0"/>
              <a:t>Mäusen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mit </a:t>
            </a:r>
            <a:r>
              <a:rPr lang="de-DE" dirty="0" smtClean="0"/>
              <a:t>anschließender </a:t>
            </a:r>
            <a:r>
              <a:rPr lang="de-DE" dirty="0"/>
              <a:t>Kompensationsmöglichkeit oder </a:t>
            </a:r>
            <a:r>
              <a:rPr lang="de-DE" dirty="0" smtClean="0"/>
              <a:t>Töten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Entzug </a:t>
            </a:r>
            <a:r>
              <a:rPr lang="de-DE" dirty="0"/>
              <a:t>von Sozialpartnern: Einzelkäfighaltung von adulten Ratten oder adulten </a:t>
            </a:r>
            <a:r>
              <a:rPr lang="de-DE" dirty="0" smtClean="0"/>
              <a:t>Mäusen</a:t>
            </a:r>
            <a:r>
              <a:rPr lang="de-DE" dirty="0"/>
              <a:t>, mit ausgiebigem, täglichem Handling durch </a:t>
            </a:r>
            <a:r>
              <a:rPr lang="de-DE" dirty="0" smtClean="0"/>
              <a:t>Personal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9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42715"/>
          </a:xfrm>
        </p:spPr>
        <p:txBody>
          <a:bodyPr/>
          <a:lstStyle/>
          <a:p>
            <a:r>
              <a:rPr lang="de-DE" sz="3600" i="1" dirty="0" smtClean="0"/>
              <a:t>Belastung - </a:t>
            </a:r>
            <a:r>
              <a:rPr lang="de-DE" sz="3600" i="1" dirty="0"/>
              <a:t>Grad 1 (geringe Schmerzen und Schäden</a:t>
            </a:r>
            <a:r>
              <a:rPr lang="de-DE" sz="3600" i="1" dirty="0" smtClean="0"/>
              <a:t>) </a:t>
            </a:r>
            <a:r>
              <a:rPr lang="de-DE" sz="3600" i="1" dirty="0" smtClean="0">
                <a:sym typeface="Wingdings" panose="05000000000000000000" pitchFamily="2" charset="2"/>
              </a:rPr>
              <a:t> Beispiele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751" y="2529015"/>
            <a:ext cx="11615352" cy="480266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b="1" i="1" dirty="0" smtClean="0"/>
              <a:t>experimentelle </a:t>
            </a:r>
            <a:r>
              <a:rPr lang="de-DE" b="1" i="1" dirty="0"/>
              <a:t>Maßnahme zur Gänze in tiefer Narkose durchgeführt wird, </a:t>
            </a:r>
            <a:r>
              <a:rPr lang="de-DE" b="1" i="1" dirty="0" smtClean="0"/>
              <a:t>das </a:t>
            </a:r>
            <a:r>
              <a:rPr lang="de-DE" b="1" i="1" dirty="0"/>
              <a:t>Tier nicht mehr </a:t>
            </a:r>
            <a:r>
              <a:rPr lang="de-DE" b="1" i="1" dirty="0" smtClean="0"/>
              <a:t>erwacht </a:t>
            </a:r>
            <a:r>
              <a:rPr lang="de-DE" b="1" i="1" dirty="0" smtClean="0">
                <a:sym typeface="Wingdings" panose="05000000000000000000" pitchFamily="2" charset="2"/>
              </a:rPr>
              <a:t> z.B: Hepatozytenisolierung</a:t>
            </a:r>
            <a:endParaRPr lang="de-DE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i="1" dirty="0"/>
              <a:t>Einzelhaltung/ Halten einer Ratte im Metabolismuskäfig (310 cm</a:t>
            </a:r>
            <a:r>
              <a:rPr lang="de-DE" b="1" i="1" baseline="30000" dirty="0"/>
              <a:t>2</a:t>
            </a:r>
            <a:r>
              <a:rPr lang="de-DE" b="1" i="1" dirty="0"/>
              <a:t>) &lt; 7 Tage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Studien mit unphysiologischer Diät , ohne manifeste </a:t>
            </a:r>
            <a:r>
              <a:rPr lang="de-DE" dirty="0" smtClean="0"/>
              <a:t>Krankheitsbilder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i="1" dirty="0" smtClean="0"/>
              <a:t>Genetische </a:t>
            </a:r>
            <a:r>
              <a:rPr lang="de-DE" b="1" i="1" dirty="0"/>
              <a:t>Qualitätskontrolle: Schwanzspitzenbiopsie (bis 1 cm) bei Mäusen und </a:t>
            </a:r>
            <a:r>
              <a:rPr lang="de-DE" b="1" i="1" dirty="0" smtClean="0"/>
              <a:t>Ratten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Einsatz von </a:t>
            </a:r>
            <a:r>
              <a:rPr lang="de-DE" dirty="0"/>
              <a:t>Mutanten (gentechnisch erzeugt oder konventionell gezüchtet) mit leichtgradigen, aber manifesten Krankheiten, Störungen oder </a:t>
            </a:r>
            <a:r>
              <a:rPr lang="de-DE" dirty="0" smtClean="0"/>
              <a:t>Anomalien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Hypertonie-Ratte, Veränderungen der Blutlipide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Perfundieren von </a:t>
            </a:r>
            <a:r>
              <a:rPr lang="de-DE" dirty="0" smtClean="0"/>
              <a:t>narkotisierten Ratten oder Mäusen (z.B. </a:t>
            </a:r>
            <a:r>
              <a:rPr lang="de-DE" dirty="0"/>
              <a:t>i.p.)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pharmakologisch </a:t>
            </a:r>
            <a:r>
              <a:rPr lang="de-DE" dirty="0"/>
              <a:t>aktiven Prüfsubstanzen in nicht toxischen Dosen </a:t>
            </a:r>
            <a:r>
              <a:rPr lang="de-DE" dirty="0" smtClean="0"/>
              <a:t>mit anschließendem </a:t>
            </a:r>
            <a:r>
              <a:rPr lang="de-DE" dirty="0"/>
              <a:t>Töten zur </a:t>
            </a:r>
            <a:r>
              <a:rPr lang="de-DE" dirty="0" smtClean="0"/>
              <a:t>Gewebeanalyse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Beobachten </a:t>
            </a:r>
            <a:r>
              <a:rPr lang="de-DE" dirty="0"/>
              <a:t>der </a:t>
            </a:r>
            <a:r>
              <a:rPr lang="de-DE" dirty="0" smtClean="0"/>
              <a:t>Tiere/ </a:t>
            </a:r>
            <a:r>
              <a:rPr lang="de-DE" dirty="0"/>
              <a:t>Datenerhebung durch andere nicht invasive Methoden nach </a:t>
            </a:r>
            <a:r>
              <a:rPr lang="de-DE" dirty="0" smtClean="0"/>
              <a:t>Applizieren </a:t>
            </a:r>
            <a:r>
              <a:rPr lang="de-DE" dirty="0"/>
              <a:t>von pharmakologisch wirksamen Prüfsubstanzen (in nicht toxischen Dosen, keine anderen Eingriffe, keine </a:t>
            </a:r>
            <a:r>
              <a:rPr lang="de-DE" dirty="0" smtClean="0"/>
              <a:t>länger andauernden Zwangsmaßnahmen)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Futterentzug: </a:t>
            </a:r>
            <a:r>
              <a:rPr lang="de-DE" dirty="0" smtClean="0"/>
              <a:t>24 </a:t>
            </a:r>
            <a:r>
              <a:rPr lang="de-DE" dirty="0"/>
              <a:t>bis 48 Stunden bei Ratten von &gt; 200 g </a:t>
            </a:r>
            <a:r>
              <a:rPr lang="de-DE" dirty="0" smtClean="0"/>
              <a:t>Körpergewicht; 18 </a:t>
            </a:r>
            <a:r>
              <a:rPr lang="de-DE" dirty="0"/>
              <a:t>bis 24 Stunden bei Ratten &lt; 200 g </a:t>
            </a:r>
            <a:r>
              <a:rPr lang="de-DE" dirty="0" smtClean="0"/>
              <a:t>Körpergewicht; 15 </a:t>
            </a:r>
            <a:r>
              <a:rPr lang="de-DE" dirty="0"/>
              <a:t>bis 24 Stunden bei Mäusen &gt; 30 g Körpergewicht </a:t>
            </a:r>
            <a:r>
              <a:rPr lang="de-DE" dirty="0" smtClean="0"/>
              <a:t>oder </a:t>
            </a:r>
            <a:r>
              <a:rPr lang="de-DE" dirty="0"/>
              <a:t>15 bis 18 Stunden bei Mäusen &lt; 30 g </a:t>
            </a:r>
            <a:r>
              <a:rPr lang="de-DE" dirty="0" smtClean="0"/>
              <a:t>Körpergewicht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b="1" i="1" dirty="0"/>
              <a:t>mit </a:t>
            </a:r>
            <a:r>
              <a:rPr lang="de-DE" b="1" i="1" dirty="0" smtClean="0"/>
              <a:t>anschließender </a:t>
            </a:r>
            <a:r>
              <a:rPr lang="de-DE" b="1" i="1" dirty="0"/>
              <a:t>Kompensationsmöglichkeit oder </a:t>
            </a:r>
            <a:r>
              <a:rPr lang="de-DE" b="1" i="1" dirty="0" smtClean="0"/>
              <a:t>Tötung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Wasserentzug </a:t>
            </a:r>
            <a:r>
              <a:rPr lang="de-DE" dirty="0"/>
              <a:t>bei Trockenfütterung: </a:t>
            </a:r>
            <a:r>
              <a:rPr lang="de-DE" dirty="0" smtClean="0"/>
              <a:t>bei </a:t>
            </a:r>
            <a:r>
              <a:rPr lang="de-DE" dirty="0"/>
              <a:t>Ratten oder Mäusen &lt; 12 Stunden mit </a:t>
            </a:r>
            <a:r>
              <a:rPr lang="de-DE" dirty="0" smtClean="0"/>
              <a:t>anschließendem </a:t>
            </a:r>
            <a:r>
              <a:rPr lang="de-DE" dirty="0"/>
              <a:t>freiem Zugang zu </a:t>
            </a:r>
            <a:r>
              <a:rPr lang="de-DE" dirty="0" smtClean="0"/>
              <a:t>Wasser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i="1" dirty="0"/>
              <a:t>Einmalige oder mehrmalige </a:t>
            </a:r>
            <a:r>
              <a:rPr lang="de-DE" b="1" i="1" dirty="0" smtClean="0"/>
              <a:t>retrobulbäre </a:t>
            </a:r>
            <a:r>
              <a:rPr lang="de-DE" b="1" i="1" dirty="0"/>
              <a:t>Blutentnahme </a:t>
            </a:r>
            <a:r>
              <a:rPr lang="de-DE" i="1" dirty="0" smtClean="0"/>
              <a:t>(&gt; 14 d) </a:t>
            </a:r>
            <a:r>
              <a:rPr lang="de-DE" b="1" i="1" dirty="0" smtClean="0"/>
              <a:t>und Herzpunktion unter Isoflurannarkose (gering – mäßig eingestuft)</a:t>
            </a:r>
            <a:endParaRPr lang="de-DE" b="1" i="1" dirty="0"/>
          </a:p>
          <a:p>
            <a:pPr>
              <a:buFont typeface="Wingdings" panose="05000000000000000000" pitchFamily="2" charset="2"/>
              <a:buChar char="Ø"/>
            </a:pPr>
            <a:endParaRPr lang="de-DE" b="1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7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42715"/>
          </a:xfrm>
        </p:spPr>
        <p:txBody>
          <a:bodyPr/>
          <a:lstStyle/>
          <a:p>
            <a:r>
              <a:rPr lang="de-DE" sz="3600" i="1" dirty="0" smtClean="0"/>
              <a:t>Belastung - </a:t>
            </a:r>
            <a:r>
              <a:rPr lang="de-DE" sz="3600" dirty="0"/>
              <a:t>Grad 2 (mäßige Schmerzen und Schäden) </a:t>
            </a:r>
            <a:r>
              <a:rPr lang="de-DE" sz="3600" dirty="0" smtClean="0">
                <a:sym typeface="Wingdings" panose="05000000000000000000" pitchFamily="2" charset="2"/>
              </a:rPr>
              <a:t> Beispiele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2" y="2397211"/>
            <a:ext cx="10554574" cy="4563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Halten einer Ratte im Metabolismuskäfig (310 cm</a:t>
            </a:r>
            <a:r>
              <a:rPr lang="de-DE" baseline="30000" dirty="0"/>
              <a:t>2</a:t>
            </a:r>
            <a:r>
              <a:rPr lang="de-DE" dirty="0"/>
              <a:t>) &gt; 7 </a:t>
            </a:r>
            <a:r>
              <a:rPr lang="de-DE" dirty="0" smtClean="0"/>
              <a:t>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Studien mit unphysiologischer Diät , mit manifesten </a:t>
            </a:r>
            <a:r>
              <a:rPr lang="de-DE" dirty="0" smtClean="0"/>
              <a:t>Krankheitsbildern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Einsatz von </a:t>
            </a:r>
            <a:r>
              <a:rPr lang="de-DE" dirty="0" smtClean="0"/>
              <a:t>Mutanten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mit </a:t>
            </a:r>
            <a:r>
              <a:rPr lang="de-DE" dirty="0"/>
              <a:t>klinisch </a:t>
            </a:r>
            <a:r>
              <a:rPr lang="de-DE" dirty="0" smtClean="0"/>
              <a:t>manifesten </a:t>
            </a:r>
            <a:r>
              <a:rPr lang="de-DE" dirty="0"/>
              <a:t>Krankheiten und/oder Störungen, insbesondere Stoffwechselstörungen (kompensierbar durch entsprechende </a:t>
            </a:r>
            <a:r>
              <a:rPr lang="de-DE" dirty="0" smtClean="0"/>
              <a:t>Therapiemaßnahmen) </a:t>
            </a:r>
            <a:r>
              <a:rPr lang="de-DE" dirty="0" smtClean="0">
                <a:sym typeface="Wingdings" panose="05000000000000000000" pitchFamily="2" charset="2"/>
              </a:rPr>
              <a:t> z.B. s</a:t>
            </a:r>
            <a:r>
              <a:rPr lang="de-DE" dirty="0" smtClean="0"/>
              <a:t>pontaner </a:t>
            </a:r>
            <a:r>
              <a:rPr lang="de-DE" dirty="0"/>
              <a:t>Diabetes </a:t>
            </a:r>
            <a:r>
              <a:rPr lang="de-DE" dirty="0" smtClean="0"/>
              <a:t>mellitus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Entnehmen von Körperflüssigkeiten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z.B. nach vorgängigem Applizieren von pharmakologisch wirksamen Prüfsubstanzen (keine toxischen Dosen, keine anderen schweren Eingriffe, keine langandauernden </a:t>
            </a:r>
            <a:r>
              <a:rPr lang="de-DE" dirty="0" smtClean="0"/>
              <a:t>Zwangsmaßnahmen) </a:t>
            </a:r>
            <a:r>
              <a:rPr lang="de-DE" sz="1100" dirty="0" smtClean="0">
                <a:sym typeface="Wingdings" panose="05000000000000000000" pitchFamily="2" charset="2"/>
              </a:rPr>
              <a:t></a:t>
            </a:r>
            <a:r>
              <a:rPr lang="de-DE" sz="1100" dirty="0" smtClean="0"/>
              <a:t> </a:t>
            </a:r>
            <a:r>
              <a:rPr lang="de-DE" sz="1100" dirty="0"/>
              <a:t>Mehrfache tägliche Blutentnahme aus </a:t>
            </a:r>
            <a:r>
              <a:rPr lang="de-DE" sz="1100" dirty="0" smtClean="0"/>
              <a:t>der Schwanzvene/ Wiederholte </a:t>
            </a:r>
            <a:r>
              <a:rPr lang="de-DE" sz="1100" dirty="0"/>
              <a:t>retrobulbäre Blutentnahme unter Kurznarkose (höchstens dreimal innert 14 </a:t>
            </a:r>
            <a:r>
              <a:rPr lang="de-DE" sz="1100" dirty="0" smtClean="0"/>
              <a:t>Tagen/ alternierend)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Chirurgische </a:t>
            </a:r>
            <a:r>
              <a:rPr lang="de-DE" dirty="0" smtClean="0"/>
              <a:t>Eingriffe unter </a:t>
            </a:r>
            <a:r>
              <a:rPr lang="de-DE" dirty="0"/>
              <a:t>Allgemeinanästhesie mit mittelgradigen postoperativen Schmerzen, Leiden oder Störungen des </a:t>
            </a:r>
            <a:r>
              <a:rPr lang="de-DE" dirty="0" smtClean="0"/>
              <a:t>Allgemeinbefindens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Immunisieren von Kaninchen, Mäusen, Ratten oder Meerschweinchen subkutan oder intramuskulär, mit Verwenden von Freund'schem </a:t>
            </a:r>
            <a:r>
              <a:rPr lang="de-DE" dirty="0" smtClean="0"/>
              <a:t>Adjuvans (Wasser-in-Öl-Emulsion)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932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42715"/>
          </a:xfrm>
        </p:spPr>
        <p:txBody>
          <a:bodyPr/>
          <a:lstStyle/>
          <a:p>
            <a:r>
              <a:rPr lang="de-DE" sz="3600" i="1" dirty="0" smtClean="0"/>
              <a:t>Belastung - </a:t>
            </a:r>
            <a:r>
              <a:rPr lang="de-DE" sz="3600" dirty="0"/>
              <a:t>Grad 3 (schwere bis sehr schwere) </a:t>
            </a:r>
            <a:r>
              <a:rPr lang="de-DE" sz="3600" dirty="0" smtClean="0">
                <a:sym typeface="Wingdings" panose="05000000000000000000" pitchFamily="2" charset="2"/>
              </a:rPr>
              <a:t> Beispiele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2" y="2586681"/>
            <a:ext cx="10554574" cy="437429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Einsatz von Mutanten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schwerwiegenden </a:t>
            </a:r>
            <a:r>
              <a:rPr lang="de-DE" dirty="0"/>
              <a:t>klinisch manifesten </a:t>
            </a:r>
            <a:r>
              <a:rPr lang="de-DE" dirty="0" smtClean="0"/>
              <a:t>Krankheiten/ Störungen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Tieren unter Allgemeinanästhesie mit starken oder </a:t>
            </a:r>
            <a:r>
              <a:rPr lang="de-DE" dirty="0" smtClean="0"/>
              <a:t>langdauernden </a:t>
            </a:r>
            <a:r>
              <a:rPr lang="de-DE" dirty="0"/>
              <a:t>postoperativen Schmerzen, </a:t>
            </a:r>
            <a:r>
              <a:rPr lang="de-DE" dirty="0" smtClean="0"/>
              <a:t>Leiden/ </a:t>
            </a:r>
            <a:r>
              <a:rPr lang="de-DE" dirty="0"/>
              <a:t>Störungen des </a:t>
            </a:r>
            <a:r>
              <a:rPr lang="de-DE" dirty="0" smtClean="0"/>
              <a:t>Allgemeinbefindens z.B. Transplantationen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Ganzkörperbestrahlungen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letalen Dosis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Applizieren von Prüfsubstanz und Blutentnahmen an der frei beweglichen Ratte in Abständen von einigen </a:t>
            </a:r>
            <a:r>
              <a:rPr lang="de-DE" dirty="0" smtClean="0"/>
              <a:t>Minuten/ </a:t>
            </a:r>
            <a:r>
              <a:rPr lang="de-DE" dirty="0"/>
              <a:t>Stunden mittels retrobulbärer Blutentnahme, mit oder ohne </a:t>
            </a:r>
            <a:r>
              <a:rPr lang="de-DE" dirty="0" smtClean="0"/>
              <a:t>Aufenthalt </a:t>
            </a:r>
            <a:r>
              <a:rPr lang="de-DE" dirty="0"/>
              <a:t>im Metabolismuskäfig &lt; 7 </a:t>
            </a:r>
            <a:r>
              <a:rPr lang="de-DE" dirty="0" smtClean="0"/>
              <a:t>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Verträglichkeitsstudien, die Todesfälle erwarten </a:t>
            </a:r>
            <a:r>
              <a:rPr lang="de-DE" dirty="0" smtClean="0"/>
              <a:t>lassen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Infektionen, die mit </a:t>
            </a:r>
            <a:r>
              <a:rPr lang="de-DE" dirty="0" smtClean="0"/>
              <a:t>Todesfolge </a:t>
            </a:r>
            <a:r>
              <a:rPr lang="de-DE" dirty="0"/>
              <a:t>oder chronisch mit (ausgeprägten) klinischen Symptomen </a:t>
            </a:r>
            <a:r>
              <a:rPr lang="de-DE" dirty="0" smtClean="0"/>
              <a:t>einhergehen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Prüfung der Immunantwort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/>
              <a:t>Applizieren unschädlich gemachter Bakterien, Viren oder </a:t>
            </a:r>
            <a:r>
              <a:rPr lang="de-DE" dirty="0" smtClean="0"/>
              <a:t>Parasiten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generalisierte </a:t>
            </a:r>
            <a:r>
              <a:rPr lang="de-DE" dirty="0" smtClean="0"/>
              <a:t>Gewebeabstoßungsreaktionen, - </a:t>
            </a:r>
            <a:r>
              <a:rPr lang="de-DE" dirty="0"/>
              <a:t>Entzündungsreaktionen, hochgradige </a:t>
            </a:r>
            <a:r>
              <a:rPr lang="de-DE" dirty="0" smtClean="0"/>
              <a:t>Schmerzen/ </a:t>
            </a:r>
            <a:r>
              <a:rPr lang="de-DE" dirty="0"/>
              <a:t>chronisch </a:t>
            </a:r>
            <a:r>
              <a:rPr lang="de-DE" dirty="0" smtClean="0"/>
              <a:t>Schmerzzustände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erzeugte </a:t>
            </a:r>
            <a:r>
              <a:rPr lang="de-DE" dirty="0"/>
              <a:t>klinisch manifesten Herzinsuffizienz, </a:t>
            </a:r>
            <a:r>
              <a:rPr lang="de-DE" dirty="0" smtClean="0"/>
              <a:t>endokrine </a:t>
            </a:r>
            <a:r>
              <a:rPr lang="de-DE" dirty="0"/>
              <a:t>Störungen, schweren </a:t>
            </a:r>
            <a:r>
              <a:rPr lang="de-DE" dirty="0" smtClean="0"/>
              <a:t>Skelettdeformationen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Futterentzug adulte </a:t>
            </a:r>
            <a:r>
              <a:rPr lang="de-DE" dirty="0"/>
              <a:t>Ratten &gt; 72 </a:t>
            </a:r>
            <a:r>
              <a:rPr lang="de-DE" dirty="0" smtClean="0"/>
              <a:t>Stunden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Entzug von </a:t>
            </a:r>
            <a:r>
              <a:rPr lang="de-DE" dirty="0" smtClean="0"/>
              <a:t>Sozialpartnern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Vollumfängliche, permanente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2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70866"/>
          </a:xfrm>
        </p:spPr>
        <p:txBody>
          <a:bodyPr/>
          <a:lstStyle/>
          <a:p>
            <a:r>
              <a:rPr lang="de-DE" dirty="0"/>
              <a:t>Belastung - </a:t>
            </a:r>
            <a:r>
              <a:rPr lang="de-DE" dirty="0" smtClean="0"/>
              <a:t>Behörde </a:t>
            </a:r>
            <a:r>
              <a:rPr lang="de-DE" dirty="0"/>
              <a:t>– Schweregrade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36178"/>
          </a:xfrm>
        </p:spPr>
        <p:txBody>
          <a:bodyPr>
            <a:normAutofit/>
          </a:bodyPr>
          <a:lstStyle/>
          <a:p>
            <a:r>
              <a:rPr lang="de-DE" b="1" dirty="0" smtClean="0"/>
              <a:t>Beurteilung</a:t>
            </a:r>
            <a:r>
              <a:rPr lang="de-DE" dirty="0" smtClean="0"/>
              <a:t> </a:t>
            </a:r>
            <a:r>
              <a:rPr lang="de-DE" dirty="0"/>
              <a:t>der Belastung für jede Versuchsgruppe getrennt (außer wenn </a:t>
            </a:r>
            <a:r>
              <a:rPr lang="de-DE" dirty="0" smtClean="0"/>
              <a:t>identisch)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Verschiedene </a:t>
            </a:r>
            <a:r>
              <a:rPr lang="de-DE" dirty="0"/>
              <a:t>Phasen berücksichtigen (Vorbereitung, Durchführung, </a:t>
            </a:r>
            <a:r>
              <a:rPr lang="de-DE" dirty="0" smtClean="0"/>
              <a:t>Anschlussphase)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Vorbelastung </a:t>
            </a:r>
            <a:r>
              <a:rPr lang="de-DE" dirty="0"/>
              <a:t>(z.B. genetisch veränderte </a:t>
            </a:r>
            <a:r>
              <a:rPr lang="de-DE" dirty="0" smtClean="0"/>
              <a:t>Tiere)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r>
              <a:rPr lang="de-DE" dirty="0" smtClean="0"/>
              <a:t>Bewertung </a:t>
            </a:r>
            <a:r>
              <a:rPr lang="de-DE" dirty="0"/>
              <a:t>nachvollziehbar </a:t>
            </a:r>
            <a:r>
              <a:rPr lang="de-DE" b="1" dirty="0" smtClean="0"/>
              <a:t>dokumentieren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Tatsächlicher </a:t>
            </a:r>
            <a:r>
              <a:rPr lang="de-DE" dirty="0"/>
              <a:t>Schweregrad muss Behörden und EU übermittelt </a:t>
            </a:r>
            <a:r>
              <a:rPr lang="de-DE" dirty="0" smtClean="0"/>
              <a:t>werden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Abgleich </a:t>
            </a:r>
            <a:r>
              <a:rPr lang="de-DE" dirty="0"/>
              <a:t>tatsächlicher und veranschlagter Belastung (</a:t>
            </a:r>
            <a:r>
              <a:rPr lang="de-DE" dirty="0" smtClean="0"/>
              <a:t>Tierversuchskarte)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  <a:p>
            <a:r>
              <a:rPr lang="de-DE" dirty="0" smtClean="0"/>
              <a:t>Beurteilung </a:t>
            </a:r>
            <a:r>
              <a:rPr lang="de-DE" dirty="0"/>
              <a:t>grundsätzlich anhand eines </a:t>
            </a:r>
            <a:r>
              <a:rPr lang="de-DE" b="1" dirty="0"/>
              <a:t>Score </a:t>
            </a:r>
            <a:r>
              <a:rPr lang="de-DE" b="1" dirty="0" smtClean="0"/>
              <a:t>Sheets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783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Zitierfähig</Template>
  <TotalTime>0</TotalTime>
  <Words>1953</Words>
  <Application>Microsoft Office PowerPoint</Application>
  <PresentationFormat>Breitbild</PresentationFormat>
  <Paragraphs>312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2</vt:lpstr>
      <vt:lpstr>Zitierfähig</vt:lpstr>
      <vt:lpstr>Tierschutz – geht uns alle an!</vt:lpstr>
      <vt:lpstr>Inhalt</vt:lpstr>
      <vt:lpstr>Belastung -Zuordnung der Schweregrade beim Tierversuchsantrag</vt:lpstr>
      <vt:lpstr>Belastung - Definition der Schweregrade </vt:lpstr>
      <vt:lpstr>Belastung im Tierversuch – Grad 0  Beispiele</vt:lpstr>
      <vt:lpstr>Belastung - Grad 1 (geringe Schmerzen und Schäden)  Beispiele</vt:lpstr>
      <vt:lpstr>Belastung - Grad 2 (mäßige Schmerzen und Schäden)  Beispiele</vt:lpstr>
      <vt:lpstr>Belastung - Grad 3 (schwere bis sehr schwere)  Beispiele</vt:lpstr>
      <vt:lpstr>Belastung - Behörde – Schweregrade </vt:lpstr>
      <vt:lpstr>Belastung - Behörde – Score Sheet </vt:lpstr>
      <vt:lpstr>Score Sheet - Streptozotocin</vt:lpstr>
      <vt:lpstr>Score Sheet – Streptozotocin - Aufzeichnungen</vt:lpstr>
      <vt:lpstr>Score Sheet – Diskussion – allgemeines Entnahme Score Sheet</vt:lpstr>
      <vt:lpstr>2. Fort- und Weiterbildung nach  §3 Tierschutz-Versuchstierverordnung </vt:lpstr>
      <vt:lpstr>Fortbildungspflicht – Versuchsplanende und -durchführende    </vt:lpstr>
      <vt:lpstr>Interessante und relevante Fortbildungsveranstaltungen sind unter folgendem Link zu finden:</vt:lpstr>
      <vt:lpstr>PowerPoint-Präsentation</vt:lpstr>
      <vt:lpstr>UMR Essen - Anmeldung per Mail zwingend erforderlich!</vt:lpstr>
      <vt:lpstr>Kurse und Weiterbildungen - Jackson Laboratory</vt:lpstr>
      <vt:lpstr>Kurse und Weiterbildungen – Charles River</vt:lpstr>
      <vt:lpstr>Kurse und Weiterbildungen - EC3R</vt:lpstr>
      <vt:lpstr>Berliner Kompaktkurse - Aktuelle E-Learning-Kurse</vt:lpstr>
      <vt:lpstr>Kontinuierliche Fortbildung — Spezialtechniken und -themen — Fokus - Tötung von Versuchstieren</vt:lpstr>
      <vt:lpstr>Preisangebote: Berliner Kompaktkurs</vt:lpstr>
      <vt:lpstr>Adressen - Fortbildung</vt:lpstr>
      <vt:lpstr>Die Tiere empfinden wie der Mensch Freude und Schmerz, Glück und Unglück.</vt:lpstr>
    </vt:vector>
  </TitlesOfParts>
  <Company>AHP License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Tierschutz – geht uns alle an!</dc:title>
  <dc:creator>Kott, Annett</dc:creator>
  <cp:lastModifiedBy>Kott, Annett</cp:lastModifiedBy>
  <cp:revision>127</cp:revision>
  <dcterms:created xsi:type="dcterms:W3CDTF">2023-02-27T13:10:18Z</dcterms:created>
  <dcterms:modified xsi:type="dcterms:W3CDTF">2023-04-04T07:19:28Z</dcterms:modified>
</cp:coreProperties>
</file>